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49"/>
  </p:notesMasterIdLst>
  <p:handoutMasterIdLst>
    <p:handoutMasterId r:id="rId50"/>
  </p:handoutMasterIdLst>
  <p:sldIdLst>
    <p:sldId id="256" r:id="rId2"/>
    <p:sldId id="357" r:id="rId3"/>
    <p:sldId id="358" r:id="rId4"/>
    <p:sldId id="265" r:id="rId5"/>
    <p:sldId id="273" r:id="rId6"/>
    <p:sldId id="279" r:id="rId7"/>
    <p:sldId id="283" r:id="rId8"/>
    <p:sldId id="282" r:id="rId9"/>
    <p:sldId id="306" r:id="rId10"/>
    <p:sldId id="304" r:id="rId11"/>
    <p:sldId id="302" r:id="rId12"/>
    <p:sldId id="327" r:id="rId13"/>
    <p:sldId id="275" r:id="rId14"/>
    <p:sldId id="359" r:id="rId15"/>
    <p:sldId id="361" r:id="rId16"/>
    <p:sldId id="362" r:id="rId17"/>
    <p:sldId id="363" r:id="rId18"/>
    <p:sldId id="364" r:id="rId19"/>
    <p:sldId id="365" r:id="rId20"/>
    <p:sldId id="366" r:id="rId21"/>
    <p:sldId id="325" r:id="rId22"/>
    <p:sldId id="287" r:id="rId23"/>
    <p:sldId id="294" r:id="rId24"/>
    <p:sldId id="288" r:id="rId25"/>
    <p:sldId id="295" r:id="rId26"/>
    <p:sldId id="289" r:id="rId27"/>
    <p:sldId id="296" r:id="rId28"/>
    <p:sldId id="290" r:id="rId29"/>
    <p:sldId id="297" r:id="rId30"/>
    <p:sldId id="291" r:id="rId31"/>
    <p:sldId id="298" r:id="rId32"/>
    <p:sldId id="347" r:id="rId33"/>
    <p:sldId id="299" r:id="rId34"/>
    <p:sldId id="309" r:id="rId35"/>
    <p:sldId id="320" r:id="rId36"/>
    <p:sldId id="321" r:id="rId37"/>
    <p:sldId id="322" r:id="rId38"/>
    <p:sldId id="323" r:id="rId39"/>
    <p:sldId id="324" r:id="rId40"/>
    <p:sldId id="342" r:id="rId41"/>
    <p:sldId id="339" r:id="rId42"/>
    <p:sldId id="340" r:id="rId43"/>
    <p:sldId id="351" r:id="rId44"/>
    <p:sldId id="352" r:id="rId45"/>
    <p:sldId id="345" r:id="rId46"/>
    <p:sldId id="354" r:id="rId47"/>
    <p:sldId id="355" r:id="rId48"/>
  </p:sldIdLst>
  <p:sldSz cx="9144000" cy="6858000" type="screen4x3"/>
  <p:notesSz cx="9926638" cy="679767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er" initials="A" lastIdx="0" clrIdx="0">
    <p:extLst>
      <p:ext uri="{19B8F6BF-5375-455C-9EA6-DF929625EA0E}">
        <p15:presenceInfo xmlns:p15="http://schemas.microsoft.com/office/powerpoint/2012/main" xmlns="" userId="Ac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2F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3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quarter" idx="1"/>
          </p:nvPr>
        </p:nvSpPr>
        <p:spPr>
          <a:xfrm>
            <a:off x="5623372" y="0"/>
            <a:ext cx="4301543" cy="339883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>
              <a:defRPr sz="1200"/>
            </a:lvl1pPr>
          </a:lstStyle>
          <a:p>
            <a:fld id="{DEC135BE-8A60-474B-82B5-1E24A636C28D}" type="datetimeFigureOut">
              <a:rPr lang="tr-TR" smtClean="0"/>
              <a:pPr/>
              <a:t>16.11.2017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2"/>
          </p:nvPr>
        </p:nvSpPr>
        <p:spPr>
          <a:xfrm>
            <a:off x="0" y="6456219"/>
            <a:ext cx="4301543" cy="339883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5623372" y="6456219"/>
            <a:ext cx="4301543" cy="339883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>
              <a:defRPr sz="1200"/>
            </a:lvl1pPr>
          </a:lstStyle>
          <a:p>
            <a:fld id="{D80FB40F-6AFA-483A-850E-FB2B69A9FA1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3984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0897" cy="339803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5622510" y="0"/>
            <a:ext cx="4302513" cy="339803"/>
          </a:xfrm>
          <a:prstGeom prst="rect">
            <a:avLst/>
          </a:prstGeom>
        </p:spPr>
        <p:txBody>
          <a:bodyPr vert="horz" lIns="93113" tIns="46557" rIns="93113" bIns="46557" rtlCol="0"/>
          <a:lstStyle>
            <a:lvl1pPr algn="r">
              <a:defRPr sz="1200"/>
            </a:lvl1pPr>
          </a:lstStyle>
          <a:p>
            <a:fld id="{ABB49332-217C-4692-85EF-A4BB1031B696}" type="datetimeFigureOut">
              <a:rPr lang="tr-TR" smtClean="0"/>
              <a:pPr/>
              <a:t>16.11.2017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09588"/>
            <a:ext cx="3395662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13" tIns="46557" rIns="93113" bIns="46557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992018" y="3228127"/>
            <a:ext cx="7942603" cy="3059843"/>
          </a:xfrm>
          <a:prstGeom prst="rect">
            <a:avLst/>
          </a:prstGeom>
        </p:spPr>
        <p:txBody>
          <a:bodyPr vert="horz" lIns="93113" tIns="46557" rIns="93113" bIns="46557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6456254"/>
            <a:ext cx="4300897" cy="339803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5622510" y="6456254"/>
            <a:ext cx="4302513" cy="339803"/>
          </a:xfrm>
          <a:prstGeom prst="rect">
            <a:avLst/>
          </a:prstGeom>
        </p:spPr>
        <p:txBody>
          <a:bodyPr vert="horz" lIns="93113" tIns="46557" rIns="93113" bIns="46557" rtlCol="0" anchor="b"/>
          <a:lstStyle>
            <a:lvl1pPr algn="r">
              <a:defRPr sz="1200"/>
            </a:lvl1pPr>
          </a:lstStyle>
          <a:p>
            <a:fld id="{ADE5BCEE-B6C5-4AFF-8454-76D247637B3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3431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5BCEE-B6C5-4AFF-8454-76D247637B39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6651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Yuvarlatılmış Dikdörtgen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Yuvarlatılmış Dikdörtgen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Başlık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0" name="19 Alt Başlık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9F31D6-E7F2-45B1-87B4-DDEFD3FF39DD}" type="datetimeFigureOut">
              <a:rPr lang="tr-TR" smtClean="0"/>
              <a:pPr/>
              <a:t>16.11.2017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149A35-29D6-49A8-8152-92855A3A8F4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9F31D6-E7F2-45B1-87B4-DDEFD3FF39DD}" type="datetimeFigureOut">
              <a:rPr lang="tr-TR" smtClean="0"/>
              <a:pPr/>
              <a:t>16.11.2017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149A35-29D6-49A8-8152-92855A3A8F4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9F31D6-E7F2-45B1-87B4-DDEFD3FF39DD}" type="datetimeFigureOut">
              <a:rPr lang="tr-TR" smtClean="0"/>
              <a:pPr/>
              <a:t>16.11.2017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149A35-29D6-49A8-8152-92855A3A8F4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9F31D6-E7F2-45B1-87B4-DDEFD3FF39DD}" type="datetimeFigureOut">
              <a:rPr lang="tr-TR" smtClean="0"/>
              <a:pPr/>
              <a:t>16.11.2017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149A35-29D6-49A8-8152-92855A3A8F4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Yuvarlatılmış Dikdörtgen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Yuvarlatılmış Dikdörtgen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9F31D6-E7F2-45B1-87B4-DDEFD3FF39DD}" type="datetimeFigureOut">
              <a:rPr lang="tr-TR" smtClean="0"/>
              <a:pPr/>
              <a:t>16.11.2017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149A35-29D6-49A8-8152-92855A3A8F4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9F31D6-E7F2-45B1-87B4-DDEFD3FF39DD}" type="datetimeFigureOut">
              <a:rPr lang="tr-TR" smtClean="0"/>
              <a:pPr/>
              <a:t>16.11.2017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149A35-29D6-49A8-8152-92855A3A8F4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9F31D6-E7F2-45B1-87B4-DDEFD3FF39DD}" type="datetimeFigureOut">
              <a:rPr lang="tr-TR" smtClean="0"/>
              <a:pPr/>
              <a:t>16.11.2017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149A35-29D6-49A8-8152-92855A3A8F4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9F31D6-E7F2-45B1-87B4-DDEFD3FF39DD}" type="datetimeFigureOut">
              <a:rPr lang="tr-TR" smtClean="0"/>
              <a:pPr/>
              <a:t>16.11.2017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149A35-29D6-49A8-8152-92855A3A8F4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Dikdörtgen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9F31D6-E7F2-45B1-87B4-DDEFD3FF39DD}" type="datetimeFigureOut">
              <a:rPr lang="tr-TR" smtClean="0"/>
              <a:pPr/>
              <a:t>16.11.2017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149A35-29D6-49A8-8152-92855A3A8F4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9F31D6-E7F2-45B1-87B4-DDEFD3FF39DD}" type="datetimeFigureOut">
              <a:rPr lang="tr-TR" smtClean="0"/>
              <a:pPr/>
              <a:t>16.11.2017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149A35-29D6-49A8-8152-92855A3A8F4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Yuvarlatılmış Dikdörtgen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Tek Köşesi Yuvarlatılmış Dikdörtgen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9F31D6-E7F2-45B1-87B4-DDEFD3FF39DD}" type="datetimeFigureOut">
              <a:rPr lang="tr-TR" smtClean="0"/>
              <a:pPr/>
              <a:t>16.11.2017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149A35-29D6-49A8-8152-92855A3A8F4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Dikdörtgen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Yuvarlatılmış Dikdörtgen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Başlık Yer Tutucusu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59F31D6-E7F2-45B1-87B4-DDEFD3FF39DD}" type="datetimeFigureOut">
              <a:rPr lang="tr-TR" smtClean="0"/>
              <a:pPr/>
              <a:t>16.11.2017</a:t>
            </a:fld>
            <a:endParaRPr lang="tr-TR"/>
          </a:p>
        </p:txBody>
      </p:sp>
      <p:sp>
        <p:nvSpPr>
          <p:cNvPr id="18" name="17 Altbilgi Yer Tutucusu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0149A35-29D6-49A8-8152-92855A3A8F4E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7992888" cy="4644516"/>
          </a:xfrm>
        </p:spPr>
        <p:txBody>
          <a:bodyPr>
            <a:normAutofit/>
          </a:bodyPr>
          <a:lstStyle/>
          <a:p>
            <a:r>
              <a:rPr lang="tr-TR" sz="5400" b="1" dirty="0" smtClean="0">
                <a:solidFill>
                  <a:srgbClr val="FF0000"/>
                </a:solidFill>
              </a:rPr>
              <a:t>EĞİTİM VE ÖĞRETİM DESTEĞİ </a:t>
            </a:r>
            <a:endParaRPr lang="tr-TR" sz="54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OzelEgitim1\Desktop\DEST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888" y="285728"/>
            <a:ext cx="540612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>
            <a:spLocks noGrp="1"/>
          </p:cNvSpPr>
          <p:nvPr>
            <p:ph type="subTitle" idx="1"/>
          </p:nvPr>
        </p:nvSpPr>
        <p:spPr>
          <a:xfrm>
            <a:off x="2928926" y="928670"/>
            <a:ext cx="5715040" cy="5143536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ÖRNEK  </a:t>
            </a:r>
          </a:p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ANAOKULU İÇİN BİR    </a:t>
            </a:r>
          </a:p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       İLKOKUL İÇİN BİR  </a:t>
            </a:r>
          </a:p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 ORTAOKUL İÇİN BİR ANADOLU LİSESİ İÇİN BİR                     FEN LİSESİ İÇİN BİR</a:t>
            </a:r>
          </a:p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TEMEL LİSE İÇİN BİR </a:t>
            </a:r>
          </a:p>
          <a:p>
            <a:pPr algn="ctr"/>
            <a:endParaRPr lang="tr-TR" sz="2800" b="1" dirty="0" smtClean="0">
              <a:solidFill>
                <a:srgbClr val="FF0000"/>
              </a:solidFill>
            </a:endParaRPr>
          </a:p>
          <a:p>
            <a:pPr algn="ctr"/>
            <a:r>
              <a:rPr lang="tr-TR" sz="2800" b="1" dirty="0" smtClean="0">
                <a:solidFill>
                  <a:srgbClr val="FF0000"/>
                </a:solidFill>
              </a:rPr>
              <a:t> FATURA  KESİLECEKTİR.</a:t>
            </a:r>
            <a:endParaRPr lang="tr-TR" sz="28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OzelEgitim1\Desktop\FATU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2286016" cy="2447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>
            <a:spLocks noGrp="1"/>
          </p:cNvSpPr>
          <p:nvPr>
            <p:ph type="subTitle" idx="1"/>
          </p:nvPr>
        </p:nvSpPr>
        <p:spPr>
          <a:xfrm>
            <a:off x="785786" y="3000372"/>
            <a:ext cx="7929618" cy="3286148"/>
          </a:xfrm>
        </p:spPr>
        <p:txBody>
          <a:bodyPr>
            <a:noAutofit/>
          </a:bodyPr>
          <a:lstStyle/>
          <a:p>
            <a:endParaRPr lang="tr-TR" sz="3600" b="1" dirty="0" smtClean="0">
              <a:solidFill>
                <a:srgbClr val="FF0000"/>
              </a:solidFill>
            </a:endParaRPr>
          </a:p>
          <a:p>
            <a:r>
              <a:rPr lang="tr-TR" sz="3600" b="1" dirty="0" smtClean="0">
                <a:solidFill>
                  <a:srgbClr val="FF0000"/>
                </a:solidFill>
              </a:rPr>
              <a:t>FATURALAR MİLLİ EĞİTİM BAKANLIĞI ÜST BAŞLIĞINDA (ÇANKAYA İLÇE MİLLİ EĞİTİM MÜDÜRLÜĞÜ) YAZILARAK KESİLECEKTİR.</a:t>
            </a:r>
            <a:endParaRPr lang="tr-TR" sz="36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OzelEgitim1\Desktop\FATU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3059832" cy="2447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>
            <a:spLocks noGrp="1"/>
          </p:cNvSpPr>
          <p:nvPr>
            <p:ph type="subTitle" idx="1"/>
          </p:nvPr>
        </p:nvSpPr>
        <p:spPr>
          <a:xfrm>
            <a:off x="642910" y="3286124"/>
            <a:ext cx="7929618" cy="3071834"/>
          </a:xfrm>
        </p:spPr>
        <p:txBody>
          <a:bodyPr>
            <a:noAutofit/>
          </a:bodyPr>
          <a:lstStyle/>
          <a:p>
            <a:r>
              <a:rPr lang="tr-TR" sz="3600" b="1" dirty="0" smtClean="0">
                <a:solidFill>
                  <a:srgbClr val="FF0000"/>
                </a:solidFill>
              </a:rPr>
              <a:t>ÇANKAYA İLÇE MİLLİ EĞİTİM MÜDÜRLÜĞÜ </a:t>
            </a:r>
          </a:p>
          <a:p>
            <a:r>
              <a:rPr lang="tr-TR" sz="3600" b="1" dirty="0" smtClean="0">
                <a:solidFill>
                  <a:srgbClr val="FF0000"/>
                </a:solidFill>
              </a:rPr>
              <a:t>VERGİ NUMARASI</a:t>
            </a:r>
          </a:p>
          <a:p>
            <a:r>
              <a:rPr lang="tr-TR" sz="3600" b="1" dirty="0" smtClean="0">
                <a:solidFill>
                  <a:srgbClr val="FF0000"/>
                </a:solidFill>
              </a:rPr>
              <a:t>2290029567</a:t>
            </a:r>
            <a:endParaRPr lang="tr-TR" sz="36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OzelEgitim1\Desktop\FATU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3059832" cy="2447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>
            <a:spLocks noGrp="1"/>
          </p:cNvSpPr>
          <p:nvPr>
            <p:ph type="subTitle" idx="1"/>
          </p:nvPr>
        </p:nvSpPr>
        <p:spPr>
          <a:xfrm>
            <a:off x="714348" y="3286124"/>
            <a:ext cx="8072494" cy="3000396"/>
          </a:xfrm>
        </p:spPr>
        <p:txBody>
          <a:bodyPr>
            <a:no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FATURALAR  </a:t>
            </a:r>
          </a:p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K.D.V.  DAHİL MİKTAR ÜZERİNDEN (%8 )</a:t>
            </a:r>
          </a:p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VE </a:t>
            </a:r>
          </a:p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TEVKİFATLAR (5/10) OLARAK KESİLECEKTİR.</a:t>
            </a:r>
          </a:p>
          <a:p>
            <a:pPr algn="ctr"/>
            <a:endParaRPr lang="tr-TR" sz="2400" b="1" dirty="0" smtClean="0">
              <a:solidFill>
                <a:srgbClr val="FF0000"/>
              </a:solidFill>
            </a:endParaRPr>
          </a:p>
          <a:p>
            <a:pPr algn="ctr"/>
            <a:r>
              <a:rPr lang="tr-TR" sz="2400" b="1" dirty="0" smtClean="0">
                <a:solidFill>
                  <a:schemeClr val="accent3">
                    <a:lumMod val="50000"/>
                  </a:schemeClr>
                </a:solidFill>
              </a:rPr>
              <a:t>NOT: ÖĞRENCİ LİSTESİNİN SONUNDAKİ RAKAM K.D.V. DAHİL TOPLAM TUTARIDIR.</a:t>
            </a:r>
            <a:endParaRPr lang="tr-TR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OzelEgitim1\Desktop\FATU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00042"/>
            <a:ext cx="3059832" cy="2447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892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tr-TR" sz="1500" dirty="0" smtClean="0"/>
              <a:t>                                                                                              T.C.                                                                                1 NOLU YAZI        </a:t>
            </a:r>
            <a:endParaRPr lang="tr-TR" sz="1500" dirty="0"/>
          </a:p>
          <a:p>
            <a:pPr marL="0" indent="0" algn="ctr">
              <a:buNone/>
            </a:pPr>
            <a:r>
              <a:rPr lang="tr-TR" sz="1500" dirty="0"/>
              <a:t>ÇANKAYA KAYMAKAMLIĞI</a:t>
            </a:r>
          </a:p>
          <a:p>
            <a:pPr marL="0" indent="0" algn="ctr">
              <a:buNone/>
            </a:pPr>
            <a:r>
              <a:rPr lang="tr-TR" sz="1500" dirty="0" smtClean="0"/>
              <a:t>Özel………. </a:t>
            </a:r>
            <a:r>
              <a:rPr lang="tr-TR" sz="1500" dirty="0"/>
              <a:t>İlkokulu Müdürlüğü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sz="1400" dirty="0" smtClean="0"/>
              <a:t>SAYI   : </a:t>
            </a:r>
            <a:r>
              <a:rPr lang="tr-TR" sz="1400" dirty="0"/>
              <a:t>17735416-841.02.17/            </a:t>
            </a:r>
            <a:r>
              <a:rPr lang="tr-TR" sz="1400" dirty="0" smtClean="0"/>
              <a:t>                                                                                                      </a:t>
            </a:r>
            <a:r>
              <a:rPr lang="tr-TR" sz="1400" dirty="0"/>
              <a:t>…../…../2017</a:t>
            </a:r>
          </a:p>
          <a:p>
            <a:pPr marL="0" indent="0">
              <a:buNone/>
            </a:pPr>
            <a:r>
              <a:rPr lang="tr-TR" sz="1400" dirty="0" smtClean="0"/>
              <a:t>KONU  : </a:t>
            </a:r>
            <a:r>
              <a:rPr lang="tr-TR" sz="1400" dirty="0"/>
              <a:t>Eğitim ve Öğretim Desteği Kasım </a:t>
            </a:r>
          </a:p>
          <a:p>
            <a:pPr marL="0" indent="0">
              <a:buNone/>
            </a:pPr>
            <a:r>
              <a:rPr lang="tr-TR" sz="1400" dirty="0" smtClean="0"/>
              <a:t>2017 </a:t>
            </a:r>
            <a:r>
              <a:rPr lang="tr-TR" sz="1400" dirty="0"/>
              <a:t>1. Taksit Ödeme </a:t>
            </a:r>
            <a:r>
              <a:rPr lang="tr-TR" sz="1400" dirty="0" smtClean="0"/>
              <a:t>İşlemleri</a:t>
            </a:r>
          </a:p>
          <a:p>
            <a:pPr marL="0" indent="0">
              <a:buNone/>
            </a:pPr>
            <a:endParaRPr lang="tr-TR" sz="1400" dirty="0"/>
          </a:p>
          <a:p>
            <a:pPr marL="0" indent="0" algn="ctr">
              <a:buNone/>
            </a:pPr>
            <a:r>
              <a:rPr lang="tr-TR" sz="1400" dirty="0"/>
              <a:t>ÇANKAYA İLÇE MİLLİ EĞİTİM MÜDÜRLÜĞÜNE</a:t>
            </a:r>
          </a:p>
          <a:p>
            <a:pPr marL="0" indent="0">
              <a:buNone/>
            </a:pPr>
            <a:endParaRPr lang="tr-TR" sz="1400" dirty="0"/>
          </a:p>
          <a:p>
            <a:pPr marL="0" indent="0">
              <a:buNone/>
            </a:pPr>
            <a:r>
              <a:rPr lang="tr-TR" sz="1400" dirty="0" smtClean="0"/>
              <a:t>             Eğitim </a:t>
            </a:r>
            <a:r>
              <a:rPr lang="tr-TR" sz="1400" dirty="0"/>
              <a:t>Öğretim Desteği kapsamında okulumuzdan eğitim almakta olan öğrencilere ait 2017-2018 Eğitim Öğretim Yılı Kasım </a:t>
            </a:r>
            <a:r>
              <a:rPr lang="tr-TR" sz="1400" dirty="0" smtClean="0"/>
              <a:t>Ayı </a:t>
            </a:r>
            <a:r>
              <a:rPr lang="tr-TR" sz="1400" dirty="0"/>
              <a:t>1. Taksit  (%35'lik) tutara ait Ödeme evrakları iki nüsha halinde ilişikte sunulmuş olup, ödememiz yapılmak üzere tahakkuku kesilerek Mal Müdürlüğüne gönderilmesi konusunda.</a:t>
            </a:r>
          </a:p>
          <a:p>
            <a:pPr marL="0" indent="0">
              <a:buNone/>
            </a:pPr>
            <a:r>
              <a:rPr lang="tr-TR" sz="1400" dirty="0" smtClean="0"/>
              <a:t>              Bilgilerinizi </a:t>
            </a:r>
            <a:r>
              <a:rPr lang="tr-TR" sz="1400" dirty="0"/>
              <a:t>ve gereğini arz </a:t>
            </a:r>
            <a:r>
              <a:rPr lang="tr-TR" sz="1400" dirty="0" smtClean="0"/>
              <a:t>ederim.</a:t>
            </a:r>
            <a:endParaRPr lang="tr-TR" sz="1400" dirty="0"/>
          </a:p>
          <a:p>
            <a:pPr marL="0" indent="0">
              <a:buNone/>
            </a:pPr>
            <a:endParaRPr lang="tr-TR" sz="1400" dirty="0"/>
          </a:p>
          <a:p>
            <a:pPr marL="0" indent="0">
              <a:buNone/>
            </a:pPr>
            <a:endParaRPr lang="tr-TR" sz="1400" dirty="0"/>
          </a:p>
          <a:p>
            <a:pPr marL="0" indent="0">
              <a:buNone/>
            </a:pPr>
            <a:endParaRPr lang="tr-TR" sz="1400" dirty="0"/>
          </a:p>
          <a:p>
            <a:pPr marL="0" indent="0">
              <a:buNone/>
            </a:pPr>
            <a:r>
              <a:rPr lang="tr-TR" sz="1400" dirty="0"/>
              <a:t>Kurum Müdürü							Kurucu Temsilcisi</a:t>
            </a:r>
          </a:p>
          <a:p>
            <a:pPr marL="0" indent="0">
              <a:buNone/>
            </a:pPr>
            <a:endParaRPr lang="tr-TR" sz="1400" dirty="0"/>
          </a:p>
          <a:p>
            <a:pPr marL="0" indent="0">
              <a:buNone/>
            </a:pPr>
            <a:endParaRPr lang="tr-TR" sz="1400" dirty="0"/>
          </a:p>
          <a:p>
            <a:pPr marL="0" indent="0">
              <a:buNone/>
            </a:pPr>
            <a:r>
              <a:rPr lang="tr-TR" sz="1400" dirty="0"/>
              <a:t>EKLER</a:t>
            </a:r>
          </a:p>
          <a:p>
            <a:pPr marL="0" indent="0">
              <a:buNone/>
            </a:pPr>
            <a:endParaRPr lang="tr-TR" sz="1400" dirty="0"/>
          </a:p>
          <a:p>
            <a:pPr marL="0" indent="0">
              <a:buNone/>
            </a:pPr>
            <a:r>
              <a:rPr lang="tr-TR" sz="1400" dirty="0" smtClean="0"/>
              <a:t>1 Ruhsat </a:t>
            </a:r>
            <a:r>
              <a:rPr lang="tr-TR" sz="1400" dirty="0"/>
              <a:t>fotokopisi</a:t>
            </a:r>
          </a:p>
          <a:p>
            <a:pPr marL="0" indent="0">
              <a:buNone/>
            </a:pPr>
            <a:r>
              <a:rPr lang="tr-TR" sz="1400" dirty="0" smtClean="0"/>
              <a:t>2 Banka </a:t>
            </a:r>
            <a:r>
              <a:rPr lang="tr-TR" sz="1400" dirty="0"/>
              <a:t>hesap numarasını belirtir yazı</a:t>
            </a:r>
          </a:p>
          <a:p>
            <a:pPr marL="0" indent="0">
              <a:buNone/>
            </a:pPr>
            <a:r>
              <a:rPr lang="tr-TR" sz="1400" dirty="0" smtClean="0"/>
              <a:t>3 Faturalar</a:t>
            </a:r>
            <a:endParaRPr lang="tr-TR" sz="1400" dirty="0"/>
          </a:p>
          <a:p>
            <a:pPr marL="0" indent="0">
              <a:buNone/>
            </a:pPr>
            <a:r>
              <a:rPr lang="tr-TR" sz="1400" dirty="0" smtClean="0"/>
              <a:t>4 e-</a:t>
            </a:r>
            <a:r>
              <a:rPr lang="tr-TR" sz="1400" dirty="0" err="1" smtClean="0"/>
              <a:t>Okul'dan</a:t>
            </a:r>
            <a:r>
              <a:rPr lang="tr-TR" sz="1400" dirty="0" smtClean="0"/>
              <a:t> </a:t>
            </a:r>
            <a:r>
              <a:rPr lang="tr-TR" sz="1400" dirty="0"/>
              <a:t>alınmış onaylı Öğrenci listesi</a:t>
            </a:r>
          </a:p>
          <a:p>
            <a:pPr marL="0" indent="0">
              <a:buNone/>
            </a:pPr>
            <a:r>
              <a:rPr lang="tr-TR" sz="1400" dirty="0" smtClean="0"/>
              <a:t>5 MEBBİS</a:t>
            </a:r>
            <a:r>
              <a:rPr lang="tr-TR" sz="1400" dirty="0"/>
              <a:t>’ ten alınmış onaylı Kurum Bilgileri Sayfası</a:t>
            </a:r>
          </a:p>
          <a:p>
            <a:pPr marL="0" indent="0">
              <a:buNone/>
            </a:pPr>
            <a:r>
              <a:rPr lang="tr-TR" sz="1400" dirty="0" smtClean="0"/>
              <a:t>6 Kurum </a:t>
            </a:r>
            <a:r>
              <a:rPr lang="tr-TR" sz="1400" dirty="0"/>
              <a:t>Müdürü Çalışma İzin Onayları</a:t>
            </a:r>
          </a:p>
          <a:p>
            <a:pPr marL="0" indent="0">
              <a:buNone/>
            </a:pPr>
            <a:r>
              <a:rPr lang="tr-TR" sz="1400" dirty="0" smtClean="0"/>
              <a:t>7 SGK </a:t>
            </a:r>
            <a:r>
              <a:rPr lang="tr-TR" sz="1400" dirty="0"/>
              <a:t>Sicil Numarasını gösterir yazı</a:t>
            </a:r>
          </a:p>
          <a:p>
            <a:pPr marL="0" indent="0">
              <a:buNone/>
            </a:pPr>
            <a:r>
              <a:rPr lang="tr-TR" sz="1400" dirty="0" smtClean="0"/>
              <a:t>8 Vergi </a:t>
            </a:r>
            <a:r>
              <a:rPr lang="tr-TR" sz="1400" dirty="0"/>
              <a:t>dairesinden Alınan Vergi borcunun </a:t>
            </a:r>
          </a:p>
          <a:p>
            <a:pPr marL="0" indent="0">
              <a:buNone/>
            </a:pPr>
            <a:r>
              <a:rPr lang="tr-TR" sz="1400" dirty="0"/>
              <a:t>bulunup bulunmadığını gösterir onaylı yazı</a:t>
            </a:r>
          </a:p>
          <a:p>
            <a:pPr marL="0" indent="0">
              <a:buNone/>
            </a:pPr>
            <a:r>
              <a:rPr lang="tr-TR" sz="1400" dirty="0" smtClean="0"/>
              <a:t>9 Toplam </a:t>
            </a:r>
            <a:r>
              <a:rPr lang="tr-TR" sz="1400" dirty="0"/>
              <a:t>Teşvikli </a:t>
            </a:r>
            <a:r>
              <a:rPr lang="tr-TR" sz="1400" dirty="0" err="1"/>
              <a:t>örgenci</a:t>
            </a:r>
            <a:r>
              <a:rPr lang="tr-TR" sz="1400" dirty="0"/>
              <a:t> sayısı ile </a:t>
            </a:r>
            <a:r>
              <a:rPr lang="tr-TR" sz="1400" dirty="0" err="1"/>
              <a:t>MEBBİS’den</a:t>
            </a:r>
            <a:r>
              <a:rPr lang="tr-TR" sz="1400" dirty="0"/>
              <a:t> </a:t>
            </a:r>
          </a:p>
          <a:p>
            <a:pPr marL="0" indent="0">
              <a:buNone/>
            </a:pPr>
            <a:r>
              <a:rPr lang="tr-TR" sz="1400" dirty="0"/>
              <a:t>    Alınan Teşvik liste sayısını belirtir yazı </a:t>
            </a:r>
          </a:p>
          <a:p>
            <a:pPr marL="0" indent="0">
              <a:buNone/>
            </a:pPr>
            <a:endParaRPr lang="tr-TR" sz="1400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897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900" dirty="0" smtClean="0"/>
              <a:t>                                                                                            T.C</a:t>
            </a:r>
            <a:r>
              <a:rPr lang="tr-TR" sz="900" dirty="0"/>
              <a:t>.                                                                      </a:t>
            </a:r>
            <a:r>
              <a:rPr lang="tr-TR" sz="900" dirty="0" smtClean="0"/>
              <a:t>         2 </a:t>
            </a:r>
            <a:r>
              <a:rPr lang="tr-TR" sz="900" dirty="0"/>
              <a:t>NOLU YAZI        </a:t>
            </a:r>
          </a:p>
          <a:p>
            <a:pPr marL="0" indent="0" algn="ctr">
              <a:buNone/>
            </a:pPr>
            <a:r>
              <a:rPr lang="tr-TR" sz="900" dirty="0"/>
              <a:t>ÇANKAYA KAYMAKAMLIĞI</a:t>
            </a:r>
          </a:p>
          <a:p>
            <a:pPr marL="0" indent="0" algn="ctr">
              <a:buNone/>
            </a:pPr>
            <a:r>
              <a:rPr lang="tr-TR" sz="900" dirty="0"/>
              <a:t>Özel………. İlkokulu </a:t>
            </a:r>
            <a:r>
              <a:rPr lang="tr-TR" sz="900" dirty="0" smtClean="0"/>
              <a:t>Müdürlüğü</a:t>
            </a:r>
            <a:endParaRPr lang="tr-TR" sz="900" dirty="0"/>
          </a:p>
          <a:p>
            <a:pPr marL="0" indent="0">
              <a:buNone/>
            </a:pPr>
            <a:r>
              <a:rPr lang="tr-TR" sz="900" dirty="0" smtClean="0"/>
              <a:t>SAYI    </a:t>
            </a:r>
            <a:r>
              <a:rPr lang="tr-TR" sz="900" dirty="0"/>
              <a:t>: 17735416-841.02.17/                                                                                                                  …../…../</a:t>
            </a:r>
            <a:r>
              <a:rPr lang="tr-TR" sz="900" dirty="0" smtClean="0"/>
              <a:t>2017</a:t>
            </a:r>
          </a:p>
          <a:p>
            <a:pPr marL="0" indent="0">
              <a:buNone/>
            </a:pPr>
            <a:r>
              <a:rPr lang="tr-TR" sz="900" dirty="0" smtClean="0"/>
              <a:t>KONU  : Eğitim ve Öğretim Desteği Kasım </a:t>
            </a:r>
          </a:p>
          <a:p>
            <a:pPr marL="0" indent="0">
              <a:buNone/>
            </a:pPr>
            <a:r>
              <a:rPr lang="tr-TR" sz="900" dirty="0" smtClean="0"/>
              <a:t>2017 </a:t>
            </a:r>
            <a:r>
              <a:rPr lang="tr-TR" sz="900" dirty="0"/>
              <a:t>1. Taksit Ödeme </a:t>
            </a:r>
            <a:r>
              <a:rPr lang="tr-TR" sz="900" dirty="0" smtClean="0"/>
              <a:t>İşlemleri</a:t>
            </a:r>
            <a:endParaRPr lang="tr-TR" sz="900" dirty="0"/>
          </a:p>
          <a:p>
            <a:pPr marL="0" indent="0" algn="ctr">
              <a:buNone/>
            </a:pPr>
            <a:r>
              <a:rPr lang="tr-TR" sz="900" dirty="0"/>
              <a:t>ÇANKAYA İLÇE MİLLİ EĞİTİM </a:t>
            </a:r>
            <a:r>
              <a:rPr lang="tr-TR" sz="900" dirty="0" smtClean="0"/>
              <a:t>MÜDÜRLÜĞÜNE</a:t>
            </a:r>
            <a:endParaRPr lang="tr-TR" sz="900" dirty="0"/>
          </a:p>
          <a:p>
            <a:pPr marL="0" indent="0">
              <a:buNone/>
            </a:pPr>
            <a:r>
              <a:rPr lang="tr-TR" sz="900" dirty="0"/>
              <a:t>             Eğitim Öğretim Desteği kapsamında okulumuzdan eğitim almakta olan öğrencilere ait 2017-2018 Eğitim Öğretim Yılı Kasım Ayıl 1. Taksit  (%35'lik) tutara ait Ödeme evrakları iki nüsha halinde ilişikte sunulmuş olup, ödememiz yapılmak üzere tahakkuku kesilerek Mal Müdürlüğüne gönderilmesi konusunda.</a:t>
            </a:r>
          </a:p>
          <a:p>
            <a:pPr marL="0" indent="0">
              <a:buNone/>
            </a:pPr>
            <a:r>
              <a:rPr lang="tr-TR" sz="900" dirty="0"/>
              <a:t>              Bilgilerinizi ve gereğini arz </a:t>
            </a:r>
            <a:r>
              <a:rPr lang="tr-TR" sz="900" dirty="0" smtClean="0"/>
              <a:t>ederim.</a:t>
            </a:r>
            <a:endParaRPr lang="tr-TR" sz="900" dirty="0"/>
          </a:p>
          <a:p>
            <a:pPr marL="0" indent="0">
              <a:buNone/>
            </a:pPr>
            <a:endParaRPr lang="tr-TR" sz="900" dirty="0"/>
          </a:p>
          <a:p>
            <a:pPr marL="0" indent="0">
              <a:buNone/>
            </a:pPr>
            <a:r>
              <a:rPr lang="tr-TR" sz="900" dirty="0"/>
              <a:t>Kurum Müdürü							</a:t>
            </a:r>
            <a:r>
              <a:rPr lang="tr-TR" sz="900" dirty="0" smtClean="0"/>
              <a:t>Kurucu Temsilcisi</a:t>
            </a:r>
          </a:p>
          <a:p>
            <a:pPr marL="0" indent="0">
              <a:buNone/>
            </a:pPr>
            <a:endParaRPr lang="tr-TR" sz="900" dirty="0"/>
          </a:p>
          <a:p>
            <a:pPr marL="0" indent="0">
              <a:buNone/>
            </a:pPr>
            <a:endParaRPr lang="tr-TR" sz="900" dirty="0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599157"/>
              </p:ext>
            </p:extLst>
          </p:nvPr>
        </p:nvGraphicFramePr>
        <p:xfrm>
          <a:off x="755576" y="2996952"/>
          <a:ext cx="7632848" cy="2590800"/>
        </p:xfrm>
        <a:graphic>
          <a:graphicData uri="http://schemas.openxmlformats.org/drawingml/2006/table">
            <a:tbl>
              <a:tblPr firstRow="1" firstCol="1" bandRow="1"/>
              <a:tblGrid>
                <a:gridCol w="1594935"/>
                <a:gridCol w="656140"/>
                <a:gridCol w="900684"/>
                <a:gridCol w="900049"/>
                <a:gridCol w="630733"/>
                <a:gridCol w="2950307"/>
              </a:tblGrid>
              <a:tr h="4572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Times New Roman"/>
                          <a:ea typeface="Times New Roman"/>
                        </a:rPr>
                        <a:t>OKULUN ADI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/>
                          <a:ea typeface="Times New Roman"/>
                        </a:rPr>
                        <a:t>FATURA  TARİHİ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/>
                          <a:ea typeface="Times New Roman"/>
                        </a:rPr>
                        <a:t>FATURA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/>
                          <a:ea typeface="Times New Roman"/>
                        </a:rPr>
                        <a:t>NUMARASI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/>
                          <a:ea typeface="Times New Roman"/>
                        </a:rPr>
                        <a:t>TEVKİFAT TUTARI     (ORAN 5/10)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/>
                          <a:ea typeface="Times New Roman"/>
                        </a:rPr>
                        <a:t>KDV TUTARI %8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Times New Roman"/>
                          <a:ea typeface="Times New Roman"/>
                        </a:rPr>
                        <a:t>FATURA TOPLAMI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Times New Roman"/>
                          <a:ea typeface="Times New Roman"/>
                        </a:rPr>
                        <a:t>……………..Anaokulu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Times New Roman"/>
                          <a:ea typeface="Times New Roman"/>
                        </a:rPr>
                        <a:t>Anaokulu için (e-okuldan alınan öğrenci listesini toplamı yazılmalıdır)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Times New Roman"/>
                          <a:ea typeface="Times New Roman"/>
                        </a:rPr>
                        <a:t>………………İlkokulu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/>
                          <a:ea typeface="Times New Roman"/>
                        </a:rPr>
                        <a:t>İlkokul için (e-okuldan alınan öğrenci listesini toplamı yazılmalıdır)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Times New Roman"/>
                          <a:ea typeface="Times New Roman"/>
                        </a:rPr>
                        <a:t>…………….Ortaokulu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/>
                          <a:ea typeface="Times New Roman"/>
                        </a:rPr>
                        <a:t>Ortaokul için (e-okuldan alınan öğrenci listesini toplamı yazılmalıdır)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Times New Roman"/>
                          <a:ea typeface="Times New Roman"/>
                        </a:rPr>
                        <a:t>…………….Fen Lisesi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Times New Roman"/>
                          <a:ea typeface="Times New Roman"/>
                        </a:rPr>
                        <a:t>Fen Lisesi  için (e-okuldan alınan öğrenci listesini toplamı yazılmalıdır)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Times New Roman"/>
                          <a:ea typeface="Times New Roman"/>
                        </a:rPr>
                        <a:t>……….Anadolu Lisesi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Times New Roman"/>
                          <a:ea typeface="Times New Roman"/>
                        </a:rPr>
                        <a:t>Anadolu Lisesi  için(e-okuldan alınan öğrenci listesini toplamı yazılmalıdır)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Times New Roman"/>
                          <a:ea typeface="Times New Roman"/>
                        </a:rPr>
                        <a:t>……...…..Temel Lisesi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Times New Roman"/>
                          <a:ea typeface="Times New Roman"/>
                        </a:rPr>
                        <a:t>Temel Lise için (e-okuldan alınan öğrenci listesini toplamı yazılmalıdır)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Times New Roman"/>
                          <a:ea typeface="Times New Roman"/>
                        </a:rPr>
                        <a:t>TOPLAM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Times New Roman"/>
                          <a:ea typeface="Times New Roman"/>
                        </a:rPr>
                        <a:t>---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>
                          <a:effectLst/>
                          <a:latin typeface="Times New Roman"/>
                          <a:ea typeface="Times New Roman"/>
                        </a:rPr>
                        <a:t>---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Times New Roman"/>
                          <a:ea typeface="Times New Roman"/>
                        </a:rPr>
                        <a:t>Yukarıdaki tutarların toplamı (Kurumun istediği toplam miktar yazılacaktır.)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6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749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800" dirty="0"/>
              <a:t> </a:t>
            </a:r>
            <a:r>
              <a:rPr lang="tr-TR" sz="800" dirty="0" smtClean="0"/>
              <a:t>                                                                                            T.C</a:t>
            </a:r>
            <a:r>
              <a:rPr lang="tr-TR" sz="800" dirty="0"/>
              <a:t>.                                                                               </a:t>
            </a:r>
            <a:r>
              <a:rPr lang="tr-TR" sz="800" dirty="0" smtClean="0"/>
              <a:t>3 </a:t>
            </a:r>
            <a:r>
              <a:rPr lang="tr-TR" sz="800" dirty="0"/>
              <a:t>NOLU YAZI        </a:t>
            </a:r>
          </a:p>
          <a:p>
            <a:pPr marL="0" indent="0" algn="ctr">
              <a:buNone/>
            </a:pPr>
            <a:r>
              <a:rPr lang="tr-TR" sz="800" dirty="0"/>
              <a:t>ÇANKAYA KAYMAKAMLIĞI</a:t>
            </a:r>
          </a:p>
          <a:p>
            <a:pPr marL="0" indent="0" algn="ctr">
              <a:buNone/>
            </a:pPr>
            <a:r>
              <a:rPr lang="tr-TR" sz="800" dirty="0"/>
              <a:t>Özel………. İlkokulu Müdürlüğü</a:t>
            </a:r>
          </a:p>
          <a:p>
            <a:pPr marL="0" indent="0">
              <a:buNone/>
            </a:pPr>
            <a:r>
              <a:rPr lang="tr-TR" sz="800" dirty="0"/>
              <a:t>SAYI   : 17735416-841.02.17/                                                                                                                  …../…../2017</a:t>
            </a:r>
          </a:p>
          <a:p>
            <a:pPr marL="0" indent="0">
              <a:buNone/>
            </a:pPr>
            <a:r>
              <a:rPr lang="tr-TR" sz="800" dirty="0"/>
              <a:t>KONU  : Eğitim ve Öğretim Desteği Kasım </a:t>
            </a:r>
          </a:p>
          <a:p>
            <a:pPr marL="0" indent="0">
              <a:buNone/>
            </a:pPr>
            <a:r>
              <a:rPr lang="tr-TR" sz="800" dirty="0"/>
              <a:t>2017 1. Taksit Ödeme İşlemleri</a:t>
            </a:r>
          </a:p>
          <a:p>
            <a:pPr marL="0" indent="0">
              <a:buNone/>
            </a:pPr>
            <a:endParaRPr lang="tr-TR" sz="800" dirty="0"/>
          </a:p>
          <a:p>
            <a:pPr marL="0" indent="0" algn="ctr">
              <a:buNone/>
            </a:pPr>
            <a:r>
              <a:rPr lang="tr-TR" sz="800" dirty="0"/>
              <a:t>ÇANKAYA İLÇE MİLLİ EĞİTİM </a:t>
            </a:r>
            <a:r>
              <a:rPr lang="tr-TR" sz="800" dirty="0" smtClean="0"/>
              <a:t>MÜDÜRLÜĞÜNE</a:t>
            </a:r>
          </a:p>
          <a:p>
            <a:pPr marL="0" indent="0" algn="ctr">
              <a:buNone/>
            </a:pPr>
            <a:endParaRPr lang="tr-TR" sz="800" dirty="0" smtClean="0"/>
          </a:p>
          <a:p>
            <a:pPr marL="0" indent="0">
              <a:buNone/>
            </a:pPr>
            <a:r>
              <a:rPr lang="tr-TR" sz="800" dirty="0"/>
              <a:t> </a:t>
            </a:r>
            <a:r>
              <a:rPr lang="tr-TR" sz="800" dirty="0" smtClean="0"/>
              <a:t>        2017-2018 </a:t>
            </a:r>
            <a:r>
              <a:rPr lang="tr-TR" sz="800" dirty="0"/>
              <a:t>Eğitim Öğretim Yılı Kasım Ayı 1. Taksit Ödeme İşlemlerinde okulumuz adına tahakkuk edecek fatura tutarlarının aşağıda belirtmiş olduğumuz Banka Hesap Numaralarına aktarılması konusunda; </a:t>
            </a:r>
          </a:p>
          <a:p>
            <a:pPr marL="0" indent="0">
              <a:buNone/>
            </a:pPr>
            <a:r>
              <a:rPr lang="tr-TR" sz="800" dirty="0"/>
              <a:t>Bilgilerinizi ve gereğini arz ederim</a:t>
            </a:r>
          </a:p>
          <a:p>
            <a:pPr marL="0" indent="0">
              <a:buNone/>
            </a:pPr>
            <a:r>
              <a:rPr lang="tr-TR" sz="800" dirty="0"/>
              <a:t> </a:t>
            </a:r>
          </a:p>
          <a:p>
            <a:pPr marL="0" indent="0">
              <a:buNone/>
            </a:pPr>
            <a:r>
              <a:rPr lang="tr-TR" sz="800" dirty="0"/>
              <a:t> </a:t>
            </a:r>
          </a:p>
          <a:p>
            <a:pPr marL="0" indent="0">
              <a:buNone/>
            </a:pPr>
            <a:r>
              <a:rPr lang="tr-TR" sz="800" dirty="0"/>
              <a:t> </a:t>
            </a:r>
          </a:p>
          <a:p>
            <a:pPr marL="0" indent="0">
              <a:buNone/>
            </a:pPr>
            <a:r>
              <a:rPr lang="tr-TR" sz="800" dirty="0"/>
              <a:t>Kurum Müdürü	</a:t>
            </a:r>
            <a:r>
              <a:rPr lang="tr-TR" sz="800" dirty="0" smtClean="0"/>
              <a:t>    </a:t>
            </a:r>
            <a:r>
              <a:rPr lang="tr-TR" sz="800" dirty="0"/>
              <a:t>				</a:t>
            </a:r>
            <a:r>
              <a:rPr lang="tr-TR" sz="800" dirty="0" smtClean="0"/>
              <a:t>                                  Kurucu Temsilcisi</a:t>
            </a:r>
          </a:p>
          <a:p>
            <a:pPr marL="0" indent="0">
              <a:buNone/>
            </a:pPr>
            <a:endParaRPr lang="tr-TR" sz="800" dirty="0"/>
          </a:p>
          <a:p>
            <a:pPr marL="0" indent="0">
              <a:buNone/>
            </a:pPr>
            <a:endParaRPr lang="tr-TR" sz="800" dirty="0"/>
          </a:p>
          <a:p>
            <a:pPr marL="0" indent="0">
              <a:buNone/>
            </a:pPr>
            <a:r>
              <a:rPr lang="tr-TR" sz="800" dirty="0"/>
              <a:t> </a:t>
            </a:r>
          </a:p>
          <a:p>
            <a:pPr marL="0" indent="0" algn="ctr">
              <a:buNone/>
            </a:pPr>
            <a:endParaRPr lang="tr-TR" sz="800" dirty="0"/>
          </a:p>
          <a:p>
            <a:pPr marL="0" indent="0">
              <a:buNone/>
            </a:pPr>
            <a:r>
              <a:rPr lang="tr-TR" sz="800" b="1" u="sng" dirty="0"/>
              <a:t>EKLER</a:t>
            </a:r>
            <a:endParaRPr lang="tr-TR" sz="800" dirty="0"/>
          </a:p>
          <a:p>
            <a:pPr marL="0" indent="0">
              <a:buNone/>
            </a:pPr>
            <a:r>
              <a:rPr lang="tr-TR" sz="800" b="1" dirty="0"/>
              <a:t> </a:t>
            </a:r>
            <a:endParaRPr lang="tr-TR" sz="800" dirty="0"/>
          </a:p>
          <a:p>
            <a:pPr marL="0" lvl="0" indent="0">
              <a:buNone/>
            </a:pPr>
            <a:r>
              <a:rPr lang="tr-TR" sz="800" dirty="0"/>
              <a:t>Banka Adı		</a:t>
            </a:r>
            <a:r>
              <a:rPr lang="tr-TR" sz="800" dirty="0" smtClean="0"/>
              <a:t>:</a:t>
            </a:r>
            <a:endParaRPr lang="tr-TR" sz="800" dirty="0"/>
          </a:p>
          <a:p>
            <a:pPr marL="0" lvl="0" indent="0">
              <a:buNone/>
            </a:pPr>
            <a:r>
              <a:rPr lang="tr-TR" sz="800" dirty="0"/>
              <a:t>Şube Adı		</a:t>
            </a:r>
            <a:r>
              <a:rPr lang="tr-TR" sz="800" dirty="0" smtClean="0"/>
              <a:t>	:</a:t>
            </a:r>
            <a:r>
              <a:rPr lang="tr-TR" sz="800" dirty="0"/>
              <a:t>	</a:t>
            </a:r>
          </a:p>
          <a:p>
            <a:pPr marL="0" lvl="0" indent="0">
              <a:buNone/>
            </a:pPr>
            <a:r>
              <a:rPr lang="tr-TR" sz="800" dirty="0"/>
              <a:t>Şube Kodu		</a:t>
            </a:r>
            <a:r>
              <a:rPr lang="tr-TR" sz="800" dirty="0" smtClean="0"/>
              <a:t>:</a:t>
            </a:r>
            <a:endParaRPr lang="tr-TR" sz="800" dirty="0"/>
          </a:p>
          <a:p>
            <a:pPr marL="0" lvl="0" indent="0">
              <a:buNone/>
            </a:pPr>
            <a:r>
              <a:rPr lang="tr-TR" sz="800" dirty="0"/>
              <a:t>Hesap Numarası (İBAN)	:</a:t>
            </a:r>
          </a:p>
          <a:p>
            <a:pPr marL="0" lvl="0" indent="0">
              <a:buNone/>
            </a:pPr>
            <a:r>
              <a:rPr lang="tr-TR" sz="800" dirty="0"/>
              <a:t>T.C. Kimlik Numarası	:</a:t>
            </a:r>
          </a:p>
          <a:p>
            <a:pPr marL="0" lvl="0" indent="0">
              <a:buNone/>
            </a:pPr>
            <a:r>
              <a:rPr lang="tr-TR" sz="800" dirty="0"/>
              <a:t>Vergi Dairesi		:</a:t>
            </a:r>
          </a:p>
          <a:p>
            <a:pPr marL="0" lvl="0" indent="0">
              <a:buNone/>
            </a:pPr>
            <a:r>
              <a:rPr lang="tr-TR" sz="800" dirty="0"/>
              <a:t>Vergi Kimlik No:		:</a:t>
            </a:r>
          </a:p>
          <a:p>
            <a:pPr marL="0" indent="0">
              <a:buNone/>
            </a:pPr>
            <a:r>
              <a:rPr lang="tr-TR" sz="800" dirty="0"/>
              <a:t> </a:t>
            </a:r>
          </a:p>
          <a:p>
            <a:pPr marL="0" indent="0">
              <a:buNone/>
            </a:pPr>
            <a:r>
              <a:rPr lang="tr-TR" sz="800" dirty="0" smtClean="0"/>
              <a:t> </a:t>
            </a:r>
          </a:p>
          <a:p>
            <a:pPr marL="0" indent="0">
              <a:buNone/>
            </a:pP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55020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06960"/>
          </a:xfrm>
        </p:spPr>
        <p:txBody>
          <a:bodyPr/>
          <a:lstStyle/>
          <a:p>
            <a:pPr marL="0" lvl="0" indent="0" algn="ctr">
              <a:buClr>
                <a:srgbClr val="F07F09"/>
              </a:buClr>
              <a:buNone/>
            </a:pPr>
            <a:r>
              <a:rPr lang="tr-TR" sz="800" dirty="0" smtClean="0">
                <a:solidFill>
                  <a:prstClr val="black"/>
                </a:solidFill>
              </a:rPr>
              <a:t>                                                                                                </a:t>
            </a:r>
            <a:r>
              <a:rPr lang="tr-TR" sz="800" dirty="0">
                <a:solidFill>
                  <a:prstClr val="black"/>
                </a:solidFill>
              </a:rPr>
              <a:t>T.C. </a:t>
            </a:r>
            <a:r>
              <a:rPr lang="tr-TR" sz="800" dirty="0" smtClean="0">
                <a:solidFill>
                  <a:prstClr val="black"/>
                </a:solidFill>
              </a:rPr>
              <a:t>                                                                              4 </a:t>
            </a:r>
            <a:r>
              <a:rPr lang="tr-TR" sz="800" dirty="0">
                <a:solidFill>
                  <a:prstClr val="black"/>
                </a:solidFill>
              </a:rPr>
              <a:t>NOLU YAZI        </a:t>
            </a:r>
          </a:p>
          <a:p>
            <a:pPr marL="0" lvl="0" indent="0" algn="ctr">
              <a:buClr>
                <a:srgbClr val="F07F09"/>
              </a:buClr>
              <a:buNone/>
            </a:pPr>
            <a:r>
              <a:rPr lang="tr-TR" sz="800" dirty="0">
                <a:solidFill>
                  <a:prstClr val="black"/>
                </a:solidFill>
              </a:rPr>
              <a:t>ÇANKAYA KAYMAKAMLIĞI</a:t>
            </a:r>
          </a:p>
          <a:p>
            <a:pPr marL="0" lvl="0" indent="0" algn="ctr">
              <a:buClr>
                <a:srgbClr val="F07F09"/>
              </a:buClr>
              <a:buNone/>
            </a:pPr>
            <a:r>
              <a:rPr lang="tr-TR" sz="800" dirty="0">
                <a:solidFill>
                  <a:prstClr val="black"/>
                </a:solidFill>
              </a:rPr>
              <a:t>Özel………. İlkokulu Müdürlüğü</a:t>
            </a:r>
          </a:p>
          <a:p>
            <a:pPr marL="0" lvl="0" indent="0">
              <a:buClr>
                <a:srgbClr val="F07F09"/>
              </a:buClr>
              <a:buNone/>
            </a:pPr>
            <a:r>
              <a:rPr lang="tr-TR" sz="800" dirty="0">
                <a:solidFill>
                  <a:prstClr val="black"/>
                </a:solidFill>
              </a:rPr>
              <a:t>SAYI   : 17735416-841.02.17/                                                                                                                  …../…../</a:t>
            </a:r>
            <a:r>
              <a:rPr lang="tr-TR" sz="800" dirty="0" smtClean="0">
                <a:solidFill>
                  <a:prstClr val="black"/>
                </a:solidFill>
              </a:rPr>
              <a:t>2017</a:t>
            </a:r>
          </a:p>
          <a:p>
            <a:pPr marL="0" lvl="0" indent="0">
              <a:buClr>
                <a:srgbClr val="F07F09"/>
              </a:buClr>
              <a:buNone/>
            </a:pPr>
            <a:r>
              <a:rPr lang="tr-TR" sz="800" dirty="0" smtClean="0">
                <a:solidFill>
                  <a:prstClr val="black"/>
                </a:solidFill>
              </a:rPr>
              <a:t>KONU  : Eğitim ve Öğretim Desteği Kasım </a:t>
            </a:r>
          </a:p>
          <a:p>
            <a:pPr marL="0" lvl="0" indent="0">
              <a:buClr>
                <a:srgbClr val="F07F09"/>
              </a:buClr>
              <a:buNone/>
            </a:pPr>
            <a:r>
              <a:rPr lang="tr-TR" sz="800" dirty="0" smtClean="0">
                <a:solidFill>
                  <a:prstClr val="black"/>
                </a:solidFill>
              </a:rPr>
              <a:t>2017 </a:t>
            </a:r>
            <a:r>
              <a:rPr lang="tr-TR" sz="800" dirty="0">
                <a:solidFill>
                  <a:prstClr val="black"/>
                </a:solidFill>
              </a:rPr>
              <a:t>1. Taksit Ödeme </a:t>
            </a:r>
            <a:r>
              <a:rPr lang="tr-TR" sz="800" dirty="0" smtClean="0">
                <a:solidFill>
                  <a:prstClr val="black"/>
                </a:solidFill>
              </a:rPr>
              <a:t>İşlemleri</a:t>
            </a:r>
          </a:p>
          <a:p>
            <a:pPr marL="0" indent="0" algn="ctr">
              <a:buClr>
                <a:srgbClr val="F07F09"/>
              </a:buClr>
              <a:buNone/>
            </a:pPr>
            <a:r>
              <a:rPr lang="tr-TR" sz="800" dirty="0"/>
              <a:t>ÇANKAYA İLÇE MİLLİ EĞİTİM </a:t>
            </a:r>
            <a:r>
              <a:rPr lang="tr-TR" sz="800" dirty="0" smtClean="0"/>
              <a:t>MÜDÜRLÜĞÜNE</a:t>
            </a:r>
          </a:p>
          <a:p>
            <a:pPr marL="0" indent="0" algn="ctr">
              <a:buClr>
                <a:srgbClr val="F07F09"/>
              </a:buClr>
              <a:buNone/>
            </a:pPr>
            <a:endParaRPr lang="tr-TR" sz="800" dirty="0">
              <a:latin typeface="Times New Roman"/>
              <a:ea typeface="Times New Roman"/>
            </a:endParaRPr>
          </a:p>
          <a:p>
            <a:pPr marL="0" indent="0">
              <a:buClr>
                <a:srgbClr val="F07F09"/>
              </a:buClr>
              <a:buNone/>
            </a:pPr>
            <a:r>
              <a:rPr lang="tr-TR" sz="800" dirty="0">
                <a:latin typeface="Times New Roman"/>
                <a:ea typeface="Times New Roman"/>
              </a:rPr>
              <a:t> </a:t>
            </a:r>
            <a:r>
              <a:rPr lang="tr-TR" sz="800" dirty="0" smtClean="0">
                <a:latin typeface="Times New Roman"/>
                <a:ea typeface="Times New Roman"/>
              </a:rPr>
              <a:t>              2017-2018 Eğitim Öğretim Yılı Kasım Ayı 1. Taksit Ödeme İşlemlerinde ÖDEMEYE esas teşkil eden kurum bilgilerimiz aşağıya çıkartılmıştır.</a:t>
            </a:r>
          </a:p>
          <a:p>
            <a:pPr marL="0" lvl="0" indent="0" algn="ctr">
              <a:buClr>
                <a:srgbClr val="F07F09"/>
              </a:buClr>
              <a:buNone/>
            </a:pPr>
            <a:endParaRPr lang="tr-TR" sz="800" dirty="0">
              <a:latin typeface="Times New Roman"/>
              <a:ea typeface="Times New Roman"/>
            </a:endParaRPr>
          </a:p>
          <a:p>
            <a:pPr marL="0" lvl="0" indent="0" algn="ctr">
              <a:buClr>
                <a:srgbClr val="F07F09"/>
              </a:buClr>
              <a:buNone/>
            </a:pPr>
            <a:endParaRPr lang="tr-TR" sz="8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tr-TR" sz="800" dirty="0"/>
              <a:t>Kurum Müdürü	    				                                  Kurucu </a:t>
            </a:r>
            <a:r>
              <a:rPr lang="tr-TR" sz="800" dirty="0" smtClean="0"/>
              <a:t>Temsilcisi</a:t>
            </a:r>
          </a:p>
          <a:p>
            <a:pPr marL="0" indent="0">
              <a:buNone/>
            </a:pPr>
            <a:endParaRPr lang="tr-TR" sz="800" dirty="0"/>
          </a:p>
          <a:p>
            <a:pPr marL="0" indent="0">
              <a:buNone/>
            </a:pPr>
            <a:endParaRPr lang="tr-TR" sz="800" dirty="0" smtClean="0"/>
          </a:p>
          <a:p>
            <a:pPr marL="0" indent="0">
              <a:buNone/>
            </a:pPr>
            <a:endParaRPr lang="tr-TR" sz="800" dirty="0"/>
          </a:p>
          <a:p>
            <a:pPr marL="0" indent="0">
              <a:buNone/>
            </a:pPr>
            <a:endParaRPr lang="tr-TR" sz="800" dirty="0" smtClean="0"/>
          </a:p>
          <a:p>
            <a:pPr marL="0" indent="0">
              <a:buNone/>
            </a:pPr>
            <a:endParaRPr lang="tr-TR" sz="800" dirty="0"/>
          </a:p>
          <a:p>
            <a:pPr marL="0" indent="0">
              <a:buNone/>
            </a:pPr>
            <a:endParaRPr lang="tr-TR" sz="800" dirty="0"/>
          </a:p>
          <a:p>
            <a:pPr marL="0" indent="0">
              <a:buNone/>
            </a:pPr>
            <a:endParaRPr lang="tr-TR" sz="800" dirty="0"/>
          </a:p>
          <a:p>
            <a:pPr marL="0" lvl="0" indent="0" algn="ctr">
              <a:buClr>
                <a:srgbClr val="F07F09"/>
              </a:buClr>
              <a:buNone/>
            </a:pPr>
            <a:endParaRPr lang="tr-TR" sz="800" dirty="0" smtClean="0">
              <a:latin typeface="Times New Roman"/>
              <a:ea typeface="Times New Roman"/>
            </a:endParaRPr>
          </a:p>
          <a:p>
            <a:pPr marL="0" lvl="0" indent="0" algn="ctr">
              <a:buClr>
                <a:srgbClr val="F07F09"/>
              </a:buClr>
              <a:buNone/>
            </a:pPr>
            <a:endParaRPr lang="tr-TR" sz="800" dirty="0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115342"/>
              </p:ext>
            </p:extLst>
          </p:nvPr>
        </p:nvGraphicFramePr>
        <p:xfrm>
          <a:off x="683568" y="2708921"/>
          <a:ext cx="6120680" cy="3458787"/>
        </p:xfrm>
        <a:graphic>
          <a:graphicData uri="http://schemas.openxmlformats.org/drawingml/2006/table">
            <a:tbl>
              <a:tblPr firstRow="1" firstCol="1" bandRow="1"/>
              <a:tblGrid>
                <a:gridCol w="3708412"/>
                <a:gridCol w="2412268"/>
              </a:tblGrid>
              <a:tr h="2736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KURUM KODU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VERGİ NO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SGK NO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BANKA ADI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ŞUBE ADI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İBAN NUMARASI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3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ANAPARA (Anaokulu,  ilkokul,  ortaokul, Temel Lise, Anadolu Lisesi, Fen Lisesinin, MEBBİSTEN ALINAN LİSTELERİN</a:t>
                      </a:r>
                      <a:b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</a:b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TOPLAM TUTARLARI YAZILACAKTIR)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TEVKİFAT  TUTARI TOPLAMI (Tüm Okulların Toplam </a:t>
                      </a:r>
                      <a:r>
                        <a:rPr lang="tr-TR" sz="11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Tevkifat</a:t>
                      </a: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 Tutarları Yazılacaktır.)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VERGİ BORCU TUTARI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SGK BORCU TUTARI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İCRA BORCU TUTARI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tr-TR" sz="1000">
                        <a:effectLst/>
                        <a:latin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7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TEŞFİKLİ  TOPLAM ÖĞRENCİ SAYISI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95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ÖĞRENCİ LİSTESİ/LİSTELERİ  SAYFA SAYISI MEBBİS 'ten ALINAN </a:t>
                      </a:r>
                      <a:br>
                        <a:rPr lang="tr-T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</a:b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ÖĞRENCİ LESTELERİNİN TOPLAM SAYFA SAYISI YAZILACAKTIR.)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3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KALAN TUTAR  (ANAPARADAN TEVKİFAT, VERGİ BORCU, SGK BORCU VE İCRA BORCU DÜŞLDÜKTÜN SONRAKİ TUTAR YAZILACAKTIR)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1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</a:rPr>
                        <a:t> 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09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63495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İLÇEMİZE TESLİM EDİLECEK DOSYANIN İÇİNDE OLMASI GEREKEN </a:t>
            </a:r>
            <a:r>
              <a:rPr lang="tr-TR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EVRAKLAR VE SIRASI</a:t>
            </a:r>
            <a:endParaRPr lang="tr-TR" sz="24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tr-TR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VERGİ BORÇ BİLDİRİR YAZISI.</a:t>
            </a:r>
            <a:endParaRPr lang="tr-TR" sz="2400" dirty="0" smtClean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tr-TR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KURUM </a:t>
            </a:r>
            <a:r>
              <a:rPr lang="tr-TR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AÇMA İZNİ (RUHSATNAME)</a:t>
            </a:r>
            <a:endParaRPr lang="tr-TR" sz="24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tr-TR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OKUL BİLGİLERİNİN, ŞİRKET BİLGİLERİNİN OLDUĞU MEBBİS ÇIKTISI.</a:t>
            </a:r>
            <a:endParaRPr lang="tr-TR" sz="24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tr-TR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KURUM MÜDÜRÜNE AİT ÇALIŞMA İZİN ONAYI (İLKOKUL-ORTOKUL-LİSE İÇİN AYRI ARI ÇALIŞMA İZİN ONAYI GETİRİLECEKTİR.)</a:t>
            </a:r>
            <a:endParaRPr lang="tr-TR" sz="24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tr-TR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1 NO’LU YAZI.</a:t>
            </a:r>
            <a:endParaRPr lang="tr-TR" sz="24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tr-TR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2 NO’LU YAZI.</a:t>
            </a:r>
            <a:endParaRPr lang="tr-TR" sz="24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tr-TR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3 NO’LU YAZI.</a:t>
            </a:r>
            <a:endParaRPr lang="tr-TR" sz="24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tr-TR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4 NO’LU YAZI.</a:t>
            </a:r>
            <a:endParaRPr lang="tr-TR" sz="24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tr-TR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FATURANIN İKİNCİ NÜSHASI (e-FATURA KESİLECEKSE www.efatura.gov.tr ‘de FATURANIZIN SİSTEMDE GÖRÜNDÜĞÜNE İLİŞKİN ÇIKTININ KURUCU TARAFINDAN İMZALI ÖRNEĞİ)</a:t>
            </a:r>
            <a:endParaRPr lang="tr-TR" sz="24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tr-TR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SGK SİCİL NUMARASI GÖSTERİR YAZI.</a:t>
            </a:r>
            <a:endParaRPr lang="tr-TR" sz="24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ÖĞRENCİ LİSTESİ.</a:t>
            </a:r>
            <a:endParaRPr lang="tr-TR" sz="24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633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4692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MALMÜDÜRLÜĞÜNE TESLİM EDİLECEK DOSYANIN İÇİNDE OLMASI </a:t>
            </a:r>
            <a:r>
              <a:rPr lang="tr-TR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GEREKEN EVRAKLAR VE SIRALAMASI</a:t>
            </a:r>
            <a:endParaRPr lang="tr-TR" sz="24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tr-TR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VERGİ BORÇ BİLDİRİR YAZISI.</a:t>
            </a:r>
            <a:endParaRPr lang="tr-TR" sz="24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tr-TR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1 NO’LU YAZI.</a:t>
            </a:r>
            <a:endParaRPr lang="tr-TR" sz="24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tr-TR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2 NO’LU YAZI.</a:t>
            </a:r>
            <a:endParaRPr lang="tr-TR" sz="24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tr-TR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3 NO’LU YAZI.</a:t>
            </a:r>
            <a:endParaRPr lang="tr-TR" sz="24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tr-TR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FATURANIN İLK NÜSHASI (e-FATURA KESİLECEKSE www.efatura.gov.tr ‘de FATURANIZIN SİSTEMDE GÖRÜNDÜĞÜNE İLİŞKİN ÇIKTININ KURUCU TARAFINDAN İMZALI ÖRNEĞİ)</a:t>
            </a:r>
            <a:endParaRPr lang="tr-TR" sz="24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ÖĞRENCİ LİSTESİ.</a:t>
            </a:r>
            <a:endParaRPr lang="tr-TR" sz="24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176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7383583"/>
              </p:ext>
            </p:extLst>
          </p:nvPr>
        </p:nvGraphicFramePr>
        <p:xfrm>
          <a:off x="467545" y="530226"/>
          <a:ext cx="8208911" cy="53470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95371"/>
                <a:gridCol w="1932505"/>
                <a:gridCol w="1932505"/>
                <a:gridCol w="2148530"/>
              </a:tblGrid>
              <a:tr h="122057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 smtClean="0">
                          <a:effectLst/>
                        </a:rPr>
                        <a:t>ÇANKAYA İLÇE MİLLİ EĞİTİM MÜDÜRLÜĞÜNCE YAPILACAK  EĞİTİM ÖĞRETİM DESTEĞİ</a:t>
                      </a:r>
                      <a:r>
                        <a:rPr lang="tr-TR" sz="2000" u="none" strike="noStrike" baseline="0" dirty="0" smtClean="0">
                          <a:effectLst/>
                        </a:rPr>
                        <a:t> 1. TAKSİT %35 LİK TUTAR ÖDEME</a:t>
                      </a:r>
                      <a:r>
                        <a:rPr lang="tr-TR" sz="2000" u="none" strike="noStrike" dirty="0" smtClean="0">
                          <a:effectLst/>
                        </a:rPr>
                        <a:t> TABLOSU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2" marR="7902" marT="7902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34850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</a:rPr>
                        <a:t>OKUL </a:t>
                      </a:r>
                      <a:br>
                        <a:rPr lang="tr-TR" sz="2000" u="none" strike="noStrike" dirty="0">
                          <a:effectLst/>
                        </a:rPr>
                      </a:br>
                      <a:r>
                        <a:rPr lang="tr-TR" sz="2000" u="none" strike="noStrike" dirty="0">
                          <a:effectLst/>
                        </a:rPr>
                        <a:t>TÜRÜ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2" marR="7902" marT="7902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</a:rPr>
                        <a:t>ÖĞRENCİ </a:t>
                      </a:r>
                      <a:br>
                        <a:rPr lang="tr-TR" sz="2000" u="none" strike="noStrike" dirty="0">
                          <a:effectLst/>
                        </a:rPr>
                      </a:br>
                      <a:r>
                        <a:rPr lang="tr-TR" sz="2000" u="none" strike="noStrike" dirty="0">
                          <a:effectLst/>
                        </a:rPr>
                        <a:t>SAYISI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2" marR="7902" marT="7902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</a:rPr>
                        <a:t>DESTEK </a:t>
                      </a:r>
                      <a:br>
                        <a:rPr lang="tr-TR" sz="2000" u="none" strike="noStrike" dirty="0">
                          <a:effectLst/>
                        </a:rPr>
                      </a:br>
                      <a:r>
                        <a:rPr lang="tr-TR" sz="2000" u="none" strike="noStrike" dirty="0">
                          <a:effectLst/>
                        </a:rPr>
                        <a:t>TUTARI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2" marR="7902" marT="7902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2000" u="none" strike="noStrike" dirty="0">
                          <a:effectLst/>
                        </a:rPr>
                        <a:t>TOPLAM MALİYET</a:t>
                      </a:r>
                      <a:br>
                        <a:rPr lang="tr-TR" sz="2000" u="none" strike="noStrike" dirty="0">
                          <a:effectLst/>
                        </a:rPr>
                      </a:br>
                      <a:r>
                        <a:rPr lang="tr-TR" sz="2000" u="none" strike="noStrike" dirty="0" smtClean="0">
                          <a:effectLst/>
                        </a:rPr>
                        <a:t>% 35 LİK TUTAR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2" marR="7902" marT="7902" marB="0" vert="vert270" anchor="ctr"/>
                </a:tc>
              </a:tr>
              <a:tr h="409964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effectLst/>
                        </a:rPr>
                        <a:t>OKUL NCESİ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2" marR="7902" marT="79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effectLst/>
                        </a:rPr>
                        <a:t>88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2" marR="7902" marT="79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effectLst/>
                        </a:rPr>
                        <a:t>3.600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2" marR="7902" marT="79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effectLst/>
                        </a:rPr>
                        <a:t>94.248,00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2" marR="7902" marT="7902" marB="0" anchor="b"/>
                </a:tc>
              </a:tr>
              <a:tr h="409964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effectLst/>
                        </a:rPr>
                        <a:t>İLKOKUL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2" marR="7902" marT="79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effectLst/>
                        </a:rPr>
                        <a:t>3506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2" marR="7902" marT="79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effectLst/>
                        </a:rPr>
                        <a:t>3.600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2" marR="7902" marT="79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effectLst/>
                        </a:rPr>
                        <a:t>4.515.728,00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2" marR="7902" marT="7902" marB="0" anchor="b"/>
                </a:tc>
              </a:tr>
              <a:tr h="409964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effectLst/>
                        </a:rPr>
                        <a:t>ORTAOKUL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2" marR="7902" marT="79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effectLst/>
                        </a:rPr>
                        <a:t>2571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2" marR="7902" marT="79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effectLst/>
                        </a:rPr>
                        <a:t>4.280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2" marR="7902" marT="79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effectLst/>
                        </a:rPr>
                        <a:t>4.120.998,00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2" marR="7902" marT="7902" marB="0" anchor="b"/>
                </a:tc>
              </a:tr>
              <a:tr h="409964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effectLst/>
                        </a:rPr>
                        <a:t>LİSE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2" marR="7902" marT="79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effectLst/>
                        </a:rPr>
                        <a:t>2163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2" marR="7902" marT="79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effectLst/>
                        </a:rPr>
                        <a:t>4.280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2" marR="7902" marT="79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effectLst/>
                        </a:rPr>
                        <a:t>3.240.174,00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2" marR="7902" marT="7902" marB="0" anchor="b"/>
                </a:tc>
              </a:tr>
              <a:tr h="409964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effectLst/>
                        </a:rPr>
                        <a:t>TEMEL LİSEE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2" marR="7902" marT="79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effectLst/>
                        </a:rPr>
                        <a:t>2505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2" marR="7902" marT="79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effectLst/>
                        </a:rPr>
                        <a:t>3.680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2" marR="7902" marT="79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effectLst/>
                        </a:rPr>
                        <a:t>3.226.440,00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2" marR="7902" marT="7902" marB="0" anchor="b"/>
                </a:tc>
              </a:tr>
              <a:tr h="728148"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effectLst/>
                        </a:rPr>
                        <a:t>TOPLAM ÖĞRENCİ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2" marR="7902" marT="79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effectLst/>
                        </a:rPr>
                        <a:t>10833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2" marR="7902" marT="79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effectLst/>
                        </a:rPr>
                        <a:t>1. TAKSİT 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2" marR="7902" marT="79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2000" u="none" strike="noStrike" dirty="0">
                          <a:effectLst/>
                        </a:rPr>
                        <a:t>15.197.588,00</a:t>
                      </a:r>
                      <a:endParaRPr lang="tr-T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902" marR="7902" marT="7902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45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9093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5800" b="1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NOT: </a:t>
            </a:r>
            <a:endParaRPr lang="tr-TR" sz="5800" b="1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tr-TR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İLÇEMİZE DÜZENLEYECEĞİNİZ DOSYA İLE OKULUNUZDA MUHAFAZA EDİLECEK DOSYA AYNI OLMALIDIR.</a:t>
            </a:r>
            <a:endParaRPr lang="tr-TR" sz="24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tr-TR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TÜM EVRAKLARINIZ KURUCU/KURUCU TEMSİLCİSİ VE KURUM MÜDÜRÜ TARAFINDAN MAVİ MÜREKKEPLİ KALEM İLE İMZALANMIŞ VE MÜHÜRLENMİŞ OLMALIDIR. </a:t>
            </a:r>
            <a:r>
              <a:rPr lang="tr-TR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RANDEVU </a:t>
            </a:r>
            <a:r>
              <a:rPr lang="tr-TR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SAATİNİZDEN 15 DK. ÖNCE RANDEVU YERİNDE </a:t>
            </a:r>
            <a:r>
              <a:rPr lang="tr-TR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OLUNMALIDIR</a:t>
            </a:r>
            <a:r>
              <a:rPr lang="tr-TR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.</a:t>
            </a:r>
            <a:endParaRPr lang="tr-TR" sz="2400" dirty="0">
              <a:latin typeface="Calibri"/>
              <a:ea typeface="Calibri"/>
              <a:cs typeface="Times New Roman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İŞLEM SIRASINDA CEP TELEFONLARINIZIN </a:t>
            </a:r>
            <a:r>
              <a:rPr lang="tr-TR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SESSİZ </a:t>
            </a:r>
            <a:r>
              <a:rPr lang="tr-TR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DURUMDA OLMASI (TELEFON GÖRÜŞMESİ YAPILMAMASI) </a:t>
            </a:r>
            <a:r>
              <a:rPr lang="tr-TR" dirty="0" smtClean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HATA RİSKİMİZİ ORTADAN KALDIRILACAKTIR.</a:t>
            </a:r>
            <a:endParaRPr lang="tr-TR" sz="24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4643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 txBox="1">
            <a:spLocks/>
          </p:cNvSpPr>
          <p:nvPr/>
        </p:nvSpPr>
        <p:spPr>
          <a:xfrm>
            <a:off x="785786" y="3786166"/>
            <a:ext cx="7786742" cy="2643230"/>
          </a:xfrm>
          <a:prstGeom prst="rect">
            <a:avLst/>
          </a:prstGeom>
        </p:spPr>
        <p:txBody>
          <a:bodyPr bIns="91440" anchor="b" anchorCtr="0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kurum kodu ve şifresi ile </a:t>
            </a:r>
            <a:b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e-okul modülüne giriş yapılır.</a:t>
            </a:r>
            <a:endParaRPr kumimoji="0" lang="tr-TR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C:\Users\OzelEgitim1\Desktop\DEST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3888432" cy="2786082"/>
          </a:xfrm>
          <a:prstGeom prst="rect">
            <a:avLst/>
          </a:prstGeom>
          <a:noFill/>
        </p:spPr>
      </p:pic>
      <p:sp>
        <p:nvSpPr>
          <p:cNvPr id="6" name="1 Başlık"/>
          <p:cNvSpPr txBox="1">
            <a:spLocks/>
          </p:cNvSpPr>
          <p:nvPr/>
        </p:nvSpPr>
        <p:spPr>
          <a:xfrm>
            <a:off x="4643438" y="857232"/>
            <a:ext cx="2714644" cy="2643230"/>
          </a:xfrm>
          <a:prstGeom prst="rect">
            <a:avLst/>
          </a:prstGeom>
        </p:spPr>
        <p:txBody>
          <a:bodyPr bIns="91440" anchor="b" anchorCtr="0">
            <a:normAutofit fontScale="90000"/>
          </a:bodyPr>
          <a:lstStyle/>
          <a:p>
            <a:pPr lvl="0">
              <a:spcBef>
                <a:spcPct val="0"/>
              </a:spcBef>
              <a:defRPr/>
            </a:pPr>
            <a:r>
              <a:rPr lang="tr-TR" sz="4100" b="1" dirty="0" smtClean="0">
                <a:solidFill>
                  <a:srgbClr val="FF0000"/>
                </a:solidFill>
              </a:rPr>
              <a:t>ÖĞRENCİ LİSTESİ ALMAK İÇİN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2852"/>
            <a:ext cx="5760640" cy="623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42910" y="4143380"/>
            <a:ext cx="7929618" cy="2308246"/>
          </a:xfrm>
        </p:spPr>
        <p:txBody>
          <a:bodyPr>
            <a:normAutofit/>
          </a:bodyPr>
          <a:lstStyle/>
          <a:p>
            <a:pPr algn="ctr"/>
            <a:r>
              <a:rPr lang="tr-TR" sz="4000" b="1" dirty="0" smtClean="0">
                <a:solidFill>
                  <a:srgbClr val="FF0000"/>
                </a:solidFill>
              </a:rPr>
              <a:t>açılan ekrandan </a:t>
            </a:r>
            <a:br>
              <a:rPr lang="tr-TR" sz="4000" b="1" dirty="0" smtClean="0">
                <a:solidFill>
                  <a:srgbClr val="FF0000"/>
                </a:solidFill>
              </a:rPr>
            </a:br>
            <a:r>
              <a:rPr lang="tr-TR" sz="4000" b="1" dirty="0" smtClean="0">
                <a:solidFill>
                  <a:srgbClr val="FF0000"/>
                </a:solidFill>
              </a:rPr>
              <a:t>Sınav İşlemleri Butonuna </a:t>
            </a:r>
            <a:r>
              <a:rPr lang="tr-TR" sz="4000" dirty="0" smtClean="0">
                <a:solidFill>
                  <a:srgbClr val="FF0000"/>
                </a:solidFill>
              </a:rPr>
              <a:t>tıklanır.</a:t>
            </a:r>
            <a:endParaRPr lang="tr-TR" sz="40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OzelEgitim1\Desktop\DEST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3676398" cy="2571768"/>
          </a:xfrm>
          <a:prstGeom prst="rect">
            <a:avLst/>
          </a:prstGeom>
          <a:noFill/>
        </p:spPr>
      </p:pic>
      <p:sp>
        <p:nvSpPr>
          <p:cNvPr id="4" name="1 Başlık"/>
          <p:cNvSpPr txBox="1">
            <a:spLocks/>
          </p:cNvSpPr>
          <p:nvPr/>
        </p:nvSpPr>
        <p:spPr>
          <a:xfrm>
            <a:off x="4643438" y="857232"/>
            <a:ext cx="2714644" cy="2643230"/>
          </a:xfrm>
          <a:prstGeom prst="rect">
            <a:avLst/>
          </a:prstGeom>
        </p:spPr>
        <p:txBody>
          <a:bodyPr bIns="91440" anchor="b" anchorCtr="0">
            <a:normAutofit fontScale="90000"/>
          </a:bodyPr>
          <a:lstStyle/>
          <a:p>
            <a:pPr lvl="0">
              <a:spcBef>
                <a:spcPct val="0"/>
              </a:spcBef>
              <a:defRPr/>
            </a:pPr>
            <a:r>
              <a:rPr lang="tr-TR" sz="4100" b="1" dirty="0" smtClean="0">
                <a:solidFill>
                  <a:srgbClr val="FF0000"/>
                </a:solidFill>
              </a:rPr>
              <a:t>ÖĞRENCİ LİSTESİ ALMAK İÇİN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9036496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140968"/>
            <a:ext cx="2473623" cy="51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71472" y="4286256"/>
            <a:ext cx="7929618" cy="1500198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açılan ekrandan yazıcı </a:t>
            </a:r>
            <a:r>
              <a:rPr lang="tr-TR" sz="3200" dirty="0" smtClean="0">
                <a:solidFill>
                  <a:srgbClr val="FF0000"/>
                </a:solidFill>
              </a:rPr>
              <a:t>simgesi tıklanır</a:t>
            </a:r>
            <a:r>
              <a:rPr lang="tr-TR" sz="4400" dirty="0" smtClean="0">
                <a:solidFill>
                  <a:srgbClr val="FF0000"/>
                </a:solidFill>
              </a:rPr>
              <a:t>.</a:t>
            </a:r>
            <a:endParaRPr lang="tr-TR" sz="44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OzelEgitim1\Desktop\DEST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3888432" cy="3140968"/>
          </a:xfrm>
          <a:prstGeom prst="rect">
            <a:avLst/>
          </a:prstGeom>
          <a:noFill/>
        </p:spPr>
      </p:pic>
      <p:sp>
        <p:nvSpPr>
          <p:cNvPr id="4" name="1 Başlık"/>
          <p:cNvSpPr txBox="1">
            <a:spLocks/>
          </p:cNvSpPr>
          <p:nvPr/>
        </p:nvSpPr>
        <p:spPr>
          <a:xfrm>
            <a:off x="5143504" y="785794"/>
            <a:ext cx="2714644" cy="2643230"/>
          </a:xfrm>
          <a:prstGeom prst="rect">
            <a:avLst/>
          </a:prstGeom>
        </p:spPr>
        <p:txBody>
          <a:bodyPr bIns="91440" anchor="b" anchorCtr="0">
            <a:normAutofit fontScale="90000"/>
          </a:bodyPr>
          <a:lstStyle/>
          <a:p>
            <a:pPr lvl="0">
              <a:spcBef>
                <a:spcPct val="0"/>
              </a:spcBef>
              <a:defRPr/>
            </a:pPr>
            <a:r>
              <a:rPr lang="tr-TR" sz="4100" b="1" dirty="0" smtClean="0">
                <a:solidFill>
                  <a:srgbClr val="FF0000"/>
                </a:solidFill>
              </a:rPr>
              <a:t>ÖĞRENCİ LİSTESİ ALMAK İÇİN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892480" cy="6207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620688"/>
            <a:ext cx="554461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514699" y="2966021"/>
            <a:ext cx="2473623" cy="51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00034" y="4143380"/>
            <a:ext cx="8143932" cy="192882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/>
            </a:r>
            <a:br>
              <a:rPr lang="tr-TR" sz="3200" b="1" dirty="0" smtClean="0">
                <a:solidFill>
                  <a:srgbClr val="FF0000"/>
                </a:solidFill>
              </a:rPr>
            </a:br>
            <a:r>
              <a:rPr lang="tr-TR" sz="3200" b="1" dirty="0" smtClean="0">
                <a:solidFill>
                  <a:srgbClr val="FF0000"/>
                </a:solidFill>
              </a:rPr>
              <a:t>açılan ekrandan Eğitim ve Öğretim Desteğinden faydalanan öğrenciler Kasım 2017 1. Taksit  butonu tıklanarak devam edilir. 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OzelEgitim1\Desktop\DEST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48680"/>
            <a:ext cx="3643338" cy="3140968"/>
          </a:xfrm>
          <a:prstGeom prst="rect">
            <a:avLst/>
          </a:prstGeom>
          <a:noFill/>
        </p:spPr>
      </p:pic>
      <p:sp>
        <p:nvSpPr>
          <p:cNvPr id="4" name="1 Başlık"/>
          <p:cNvSpPr txBox="1">
            <a:spLocks/>
          </p:cNvSpPr>
          <p:nvPr/>
        </p:nvSpPr>
        <p:spPr>
          <a:xfrm>
            <a:off x="4643438" y="857232"/>
            <a:ext cx="2714644" cy="2643230"/>
          </a:xfrm>
          <a:prstGeom prst="rect">
            <a:avLst/>
          </a:prstGeom>
        </p:spPr>
        <p:txBody>
          <a:bodyPr bIns="91440" anchor="b" anchorCtr="0">
            <a:normAutofit fontScale="90000"/>
          </a:bodyPr>
          <a:lstStyle/>
          <a:p>
            <a:pPr lvl="0">
              <a:spcBef>
                <a:spcPct val="0"/>
              </a:spcBef>
              <a:defRPr/>
            </a:pPr>
            <a:r>
              <a:rPr lang="tr-TR" sz="4100" b="1" dirty="0" smtClean="0">
                <a:solidFill>
                  <a:srgbClr val="FF0000"/>
                </a:solidFill>
              </a:rPr>
              <a:t>ÖĞRENCİ LİSTESİ ALMAK İÇİN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0972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4143380"/>
            <a:ext cx="2116465" cy="44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71472" y="4143380"/>
            <a:ext cx="8215370" cy="1857388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</a:rPr>
              <a:t/>
            </a:r>
            <a:br>
              <a:rPr lang="tr-TR" sz="3600" b="1" dirty="0" smtClean="0">
                <a:solidFill>
                  <a:srgbClr val="FF0000"/>
                </a:solidFill>
              </a:rPr>
            </a:br>
            <a:r>
              <a:rPr lang="tr-TR" sz="3600" b="1" dirty="0" smtClean="0">
                <a:solidFill>
                  <a:srgbClr val="FF0000"/>
                </a:solidFill>
              </a:rPr>
              <a:t>gelen ekrandan tamam butonu tıklanarak devam edilir. </a:t>
            </a:r>
            <a:br>
              <a:rPr lang="tr-TR" sz="3600" b="1" dirty="0" smtClean="0">
                <a:solidFill>
                  <a:srgbClr val="FF0000"/>
                </a:solidFill>
              </a:rPr>
            </a:br>
            <a:endParaRPr lang="tr-TR" sz="36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OzelEgitim1\Desktop\DEST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3888432" cy="3140968"/>
          </a:xfrm>
          <a:prstGeom prst="rect">
            <a:avLst/>
          </a:prstGeom>
          <a:noFill/>
        </p:spPr>
      </p:pic>
      <p:sp>
        <p:nvSpPr>
          <p:cNvPr id="5" name="1 Başlık"/>
          <p:cNvSpPr txBox="1">
            <a:spLocks/>
          </p:cNvSpPr>
          <p:nvPr/>
        </p:nvSpPr>
        <p:spPr>
          <a:xfrm>
            <a:off x="4643438" y="857232"/>
            <a:ext cx="2714644" cy="2643230"/>
          </a:xfrm>
          <a:prstGeom prst="rect">
            <a:avLst/>
          </a:prstGeom>
        </p:spPr>
        <p:txBody>
          <a:bodyPr bIns="91440" anchor="b" anchorCtr="0">
            <a:normAutofit fontScale="90000"/>
          </a:bodyPr>
          <a:lstStyle/>
          <a:p>
            <a:pPr lvl="0">
              <a:spcBef>
                <a:spcPct val="0"/>
              </a:spcBef>
              <a:defRPr/>
            </a:pPr>
            <a:r>
              <a:rPr lang="tr-TR" sz="4100" b="1" dirty="0" smtClean="0">
                <a:solidFill>
                  <a:srgbClr val="FF0000"/>
                </a:solidFill>
              </a:rPr>
              <a:t>ÖĞRENCİ LİSTESİ ALMAK İÇİN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5949898"/>
              </p:ext>
            </p:extLst>
          </p:nvPr>
        </p:nvGraphicFramePr>
        <p:xfrm>
          <a:off x="395536" y="530226"/>
          <a:ext cx="8136904" cy="52030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62280"/>
                <a:gridCol w="1815349"/>
                <a:gridCol w="1815349"/>
                <a:gridCol w="2443926"/>
              </a:tblGrid>
              <a:tr h="1191604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 smtClean="0">
                          <a:effectLst/>
                        </a:rPr>
                        <a:t>ÇANKAYA İLÇE MİLLİ EĞİTİM MÜDÜRLÜĞÜNCE YAPILACAK  EĞİTİM ÖĞRETİM DESTEĞİ</a:t>
                      </a:r>
                      <a:r>
                        <a:rPr lang="tr-TR" sz="1800" u="none" strike="noStrike" baseline="0" dirty="0" smtClean="0">
                          <a:effectLst/>
                        </a:rPr>
                        <a:t> TOPLAM TUTAR ÖDEME</a:t>
                      </a:r>
                      <a:r>
                        <a:rPr lang="tr-TR" sz="1800" u="none" strike="noStrike" dirty="0" smtClean="0">
                          <a:effectLst/>
                        </a:rPr>
                        <a:t> TABLOSU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1" marR="7321" marT="7321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227988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OKUL </a:t>
                      </a:r>
                      <a:br>
                        <a:rPr lang="tr-TR" sz="1800" u="none" strike="noStrike" dirty="0">
                          <a:effectLst/>
                        </a:rPr>
                      </a:br>
                      <a:r>
                        <a:rPr lang="tr-TR" sz="1800" u="none" strike="noStrike" dirty="0">
                          <a:effectLst/>
                        </a:rPr>
                        <a:t>TÜRÜ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1" marR="7321" marT="7321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ÖĞRENCİ </a:t>
                      </a:r>
                      <a:br>
                        <a:rPr lang="tr-TR" sz="1800" u="none" strike="noStrike" dirty="0">
                          <a:effectLst/>
                        </a:rPr>
                      </a:br>
                      <a:r>
                        <a:rPr lang="tr-TR" sz="1800" u="none" strike="noStrike" dirty="0">
                          <a:effectLst/>
                        </a:rPr>
                        <a:t>SAYISI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1" marR="7321" marT="7321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DESTEK </a:t>
                      </a:r>
                      <a:br>
                        <a:rPr lang="tr-TR" sz="1800" u="none" strike="noStrike" dirty="0">
                          <a:effectLst/>
                        </a:rPr>
                      </a:br>
                      <a:r>
                        <a:rPr lang="tr-TR" sz="1800" u="none" strike="noStrike" dirty="0">
                          <a:effectLst/>
                        </a:rPr>
                        <a:t>TUTARI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1" marR="7321" marT="7321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800" u="none" strike="noStrike" dirty="0">
                          <a:effectLst/>
                        </a:rPr>
                        <a:t>TOPLAM MALİYET</a:t>
                      </a:r>
                      <a:br>
                        <a:rPr lang="tr-TR" sz="1800" u="none" strike="noStrike" dirty="0">
                          <a:effectLst/>
                        </a:rPr>
                      </a:b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1" marR="7321" marT="7321" marB="0" vert="vert270" anchor="ctr"/>
                </a:tc>
              </a:tr>
              <a:tr h="40023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</a:rPr>
                        <a:t>OKUL NCESİ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1" marR="7321" marT="7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effectLst/>
                        </a:rPr>
                        <a:t>88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1" marR="7321" marT="7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</a:rPr>
                        <a:t>3.600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1" marR="7321" marT="7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effectLst/>
                        </a:rPr>
                        <a:t>316.800,00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1" marR="7321" marT="7321" marB="0" anchor="b"/>
                </a:tc>
              </a:tr>
              <a:tr h="40023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</a:rPr>
                        <a:t>İLKOKUL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1" marR="7321" marT="7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</a:rPr>
                        <a:t>3506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1" marR="7321" marT="7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</a:rPr>
                        <a:t>3.600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1" marR="7321" marT="7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effectLst/>
                        </a:rPr>
                        <a:t>12.621.600,00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1" marR="7321" marT="7321" marB="0" anchor="b"/>
                </a:tc>
              </a:tr>
              <a:tr h="40023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</a:rPr>
                        <a:t>ORTAOKUL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1" marR="7321" marT="7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</a:rPr>
                        <a:t>2571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1" marR="7321" marT="7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</a:rPr>
                        <a:t>4.280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1" marR="7321" marT="7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effectLst/>
                        </a:rPr>
                        <a:t>11.003.880,00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1" marR="7321" marT="7321" marB="0" anchor="b"/>
                </a:tc>
              </a:tr>
              <a:tr h="40023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</a:rPr>
                        <a:t>LİSE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1" marR="7321" marT="7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</a:rPr>
                        <a:t>2163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1" marR="7321" marT="7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</a:rPr>
                        <a:t>4.280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1" marR="7321" marT="7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effectLst/>
                        </a:rPr>
                        <a:t>9.257.640,00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1" marR="7321" marT="7321" marB="0" anchor="b"/>
                </a:tc>
              </a:tr>
              <a:tr h="400233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</a:rPr>
                        <a:t>TEMEL LİSEE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1" marR="7321" marT="7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</a:rPr>
                        <a:t>2505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1" marR="7321" marT="7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</a:rPr>
                        <a:t>3.680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1" marR="7321" marT="7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effectLst/>
                        </a:rPr>
                        <a:t>9.218.400,00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1" marR="7321" marT="7321" marB="0" anchor="b"/>
                </a:tc>
              </a:tr>
              <a:tr h="782274"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</a:rPr>
                        <a:t>TOPLAM ÖĞRENCİ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1" marR="7321" marT="7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</a:rPr>
                        <a:t>10833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1" marR="7321" marT="7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</a:rPr>
                        <a:t>3 TAKSİT</a:t>
                      </a:r>
                      <a:br>
                        <a:rPr lang="tr-TR" sz="1800" u="none" strike="noStrike">
                          <a:effectLst/>
                        </a:rPr>
                      </a:br>
                      <a:r>
                        <a:rPr lang="tr-TR" sz="1800" u="none" strike="noStrike">
                          <a:effectLst/>
                        </a:rPr>
                        <a:t> SONUNDA</a:t>
                      </a:r>
                      <a:endParaRPr lang="tr-TR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1" marR="7321" marT="732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 dirty="0">
                          <a:effectLst/>
                        </a:rPr>
                        <a:t>42.418.320,00</a:t>
                      </a:r>
                      <a:endParaRPr lang="tr-T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321" marR="7321" marT="7321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708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04"/>
            <a:ext cx="766762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594687" y="3406049"/>
            <a:ext cx="2473623" cy="51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71472" y="4500570"/>
            <a:ext cx="8143932" cy="123610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b="1" dirty="0" smtClean="0">
                <a:solidFill>
                  <a:srgbClr val="FF0000"/>
                </a:solidFill>
              </a:rPr>
              <a:t>ekrana gelecek olan listeden 3 kopya çıktı alınır.</a:t>
            </a:r>
            <a:endParaRPr lang="tr-TR" sz="40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OzelEgitim1\Desktop\DEST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00042"/>
            <a:ext cx="3888432" cy="3140968"/>
          </a:xfrm>
          <a:prstGeom prst="rect">
            <a:avLst/>
          </a:prstGeom>
          <a:noFill/>
        </p:spPr>
      </p:pic>
      <p:sp>
        <p:nvSpPr>
          <p:cNvPr id="4" name="1 Başlık"/>
          <p:cNvSpPr txBox="1">
            <a:spLocks/>
          </p:cNvSpPr>
          <p:nvPr/>
        </p:nvSpPr>
        <p:spPr>
          <a:xfrm>
            <a:off x="4643438" y="857232"/>
            <a:ext cx="2714644" cy="2643230"/>
          </a:xfrm>
          <a:prstGeom prst="rect">
            <a:avLst/>
          </a:prstGeom>
        </p:spPr>
        <p:txBody>
          <a:bodyPr bIns="91440" anchor="b" anchorCtr="0">
            <a:normAutofit fontScale="90000"/>
          </a:bodyPr>
          <a:lstStyle/>
          <a:p>
            <a:pPr lvl="0">
              <a:spcBef>
                <a:spcPct val="0"/>
              </a:spcBef>
              <a:defRPr/>
            </a:pPr>
            <a:r>
              <a:rPr lang="tr-TR" sz="4100" b="1" dirty="0" smtClean="0">
                <a:solidFill>
                  <a:srgbClr val="FF0000"/>
                </a:solidFill>
              </a:rPr>
              <a:t>ÖĞRENCİ LİSTESİ ALMAK İÇİN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1206" y="3501231"/>
            <a:ext cx="4762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8188" y="3414713"/>
            <a:ext cx="4762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48188" y="3414713"/>
            <a:ext cx="47625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0112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428596" y="3857628"/>
            <a:ext cx="8286808" cy="2357454"/>
          </a:xfrm>
        </p:spPr>
        <p:txBody>
          <a:bodyPr>
            <a:noAutofit/>
          </a:bodyPr>
          <a:lstStyle/>
          <a:p>
            <a:pPr algn="ctr"/>
            <a:r>
              <a:rPr lang="tr-TR" sz="2800" dirty="0" smtClean="0">
                <a:solidFill>
                  <a:srgbClr val="FF0000"/>
                </a:solidFill>
              </a:rPr>
              <a:t>TÜM SAYFALARIN </a:t>
            </a:r>
            <a:br>
              <a:rPr lang="tr-TR" sz="2800" dirty="0" smtClean="0">
                <a:solidFill>
                  <a:srgbClr val="FF0000"/>
                </a:solidFill>
              </a:rPr>
            </a:br>
            <a:r>
              <a:rPr lang="tr-TR" sz="2800" dirty="0" smtClean="0">
                <a:solidFill>
                  <a:srgbClr val="FF0000"/>
                </a:solidFill>
              </a:rPr>
              <a:t>SOL TARAFI KURUM MÜDÜRÜ </a:t>
            </a:r>
            <a:br>
              <a:rPr lang="tr-TR" sz="2800" dirty="0" smtClean="0">
                <a:solidFill>
                  <a:srgbClr val="FF0000"/>
                </a:solidFill>
              </a:rPr>
            </a:br>
            <a:r>
              <a:rPr lang="tr-TR" sz="2800" dirty="0" smtClean="0">
                <a:solidFill>
                  <a:srgbClr val="FF0000"/>
                </a:solidFill>
              </a:rPr>
              <a:t>SAĞ TARAFI  KURUCU TEMSİLCİSİ </a:t>
            </a:r>
            <a:br>
              <a:rPr lang="tr-TR" sz="2800" dirty="0" smtClean="0">
                <a:solidFill>
                  <a:srgbClr val="FF0000"/>
                </a:solidFill>
              </a:rPr>
            </a:br>
            <a:r>
              <a:rPr lang="tr-TR" sz="2800" dirty="0" smtClean="0">
                <a:solidFill>
                  <a:srgbClr val="FF0000"/>
                </a:solidFill>
              </a:rPr>
              <a:t>TARAFINDAN İMZALANARAK MÜHÜRLENİR.</a:t>
            </a:r>
            <a:endParaRPr lang="tr-TR" sz="28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OzelEgitim1\Desktop\DEST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3888432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00034" y="4857760"/>
            <a:ext cx="8001056" cy="1357322"/>
          </a:xfrm>
        </p:spPr>
        <p:txBody>
          <a:bodyPr>
            <a:noAutofit/>
          </a:bodyPr>
          <a:lstStyle/>
          <a:p>
            <a:pPr algn="ctr"/>
            <a:r>
              <a:rPr lang="tr-TR" sz="2400" dirty="0" smtClean="0">
                <a:solidFill>
                  <a:srgbClr val="FF0000"/>
                </a:solidFill>
              </a:rPr>
              <a:t/>
            </a:r>
            <a:br>
              <a:rPr lang="tr-TR" sz="2400" dirty="0" smtClean="0">
                <a:solidFill>
                  <a:srgbClr val="FF0000"/>
                </a:solidFill>
              </a:rPr>
            </a:br>
            <a:r>
              <a:rPr lang="tr-TR" sz="2400" dirty="0" smtClean="0">
                <a:solidFill>
                  <a:srgbClr val="FF0000"/>
                </a:solidFill>
              </a:rPr>
              <a:t/>
            </a:r>
            <a:br>
              <a:rPr lang="tr-TR" sz="2400" dirty="0" smtClean="0">
                <a:solidFill>
                  <a:srgbClr val="FF0000"/>
                </a:solidFill>
              </a:rPr>
            </a:br>
            <a:r>
              <a:rPr lang="tr-TR" sz="2400" dirty="0" smtClean="0">
                <a:solidFill>
                  <a:srgbClr val="FF0000"/>
                </a:solidFill>
              </a:rPr>
              <a:t>SGK SİCİL NUMARASINI GÖSTERİR KURUCU İMZALI YAZI </a:t>
            </a:r>
            <a:br>
              <a:rPr lang="tr-TR" sz="2400" dirty="0" smtClean="0">
                <a:solidFill>
                  <a:srgbClr val="FF0000"/>
                </a:solidFill>
              </a:rPr>
            </a:br>
            <a:r>
              <a:rPr lang="tr-TR" sz="2400" dirty="0" smtClean="0">
                <a:solidFill>
                  <a:srgbClr val="FF0000"/>
                </a:solidFill>
              </a:rPr>
              <a:t>BELGELER ARASINA EKLENİR.</a:t>
            </a:r>
            <a:endParaRPr lang="tr-TR" sz="24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OzelEgitim1\Desktop\DEST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3888432" cy="3140968"/>
          </a:xfrm>
          <a:prstGeom prst="rect">
            <a:avLst/>
          </a:prstGeom>
          <a:noFill/>
        </p:spPr>
      </p:pic>
      <p:sp>
        <p:nvSpPr>
          <p:cNvPr id="4" name="1 Başlık"/>
          <p:cNvSpPr txBox="1">
            <a:spLocks/>
          </p:cNvSpPr>
          <p:nvPr/>
        </p:nvSpPr>
        <p:spPr>
          <a:xfrm>
            <a:off x="4714876" y="857232"/>
            <a:ext cx="3786214" cy="2500330"/>
          </a:xfrm>
          <a:prstGeom prst="rect">
            <a:avLst/>
          </a:prstGeom>
        </p:spPr>
        <p:txBody>
          <a:bodyPr bIns="91440" anchor="b" anchorCtr="0">
            <a:normAutofit fontScale="60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tr-TR" sz="4400" b="1" dirty="0" smtClean="0">
                <a:solidFill>
                  <a:srgbClr val="FF0000"/>
                </a:solidFill>
              </a:rPr>
              <a:t>VERGİ BORCU BULUNUP BULUNMADIĞINI GÖSTERİR VERGİ DAİRESİNDEN ALINAN YAZI </a:t>
            </a:r>
            <a:endParaRPr lang="tr-TR" sz="4100" b="1" dirty="0" smtClean="0">
              <a:solidFill>
                <a:srgbClr val="FF0000"/>
              </a:solidFill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5786446" y="3857628"/>
            <a:ext cx="21431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İLE</a:t>
            </a:r>
            <a:endParaRPr lang="tr-T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571604" y="4071942"/>
            <a:ext cx="6143668" cy="1357322"/>
          </a:xfrm>
        </p:spPr>
        <p:txBody>
          <a:bodyPr>
            <a:noAutofit/>
          </a:bodyPr>
          <a:lstStyle/>
          <a:p>
            <a:pPr algn="ctr"/>
            <a:r>
              <a:rPr lang="tr-TR" sz="3400" b="1" dirty="0" smtClean="0">
                <a:solidFill>
                  <a:srgbClr val="FF0000"/>
                </a:solidFill>
              </a:rPr>
              <a:t>MEBBİS MODÜLÜNE GİRİŞ YAPILARAK</a:t>
            </a:r>
            <a:endParaRPr lang="tr-TR" sz="34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OzelEgitim1\Desktop\DEST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71480"/>
            <a:ext cx="3888432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39752" y="548680"/>
            <a:ext cx="4143404" cy="5278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28604"/>
            <a:ext cx="542928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500042"/>
            <a:ext cx="535785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85786" y="3857628"/>
            <a:ext cx="7929618" cy="2357454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KARŞINIZA ÇIKAN EKRANIN ÇIKTISI BELGELER ARASINA EKLENİR.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OzelEgitim1\Desktop\DEST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28604"/>
            <a:ext cx="3714776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>
            <a:spLocks noGrp="1"/>
          </p:cNvSpPr>
          <p:nvPr>
            <p:ph type="subTitle" idx="1"/>
          </p:nvPr>
        </p:nvSpPr>
        <p:spPr>
          <a:xfrm>
            <a:off x="2051720" y="620688"/>
            <a:ext cx="6400800" cy="2736874"/>
          </a:xfrm>
        </p:spPr>
        <p:txBody>
          <a:bodyPr>
            <a:noAutofit/>
          </a:bodyPr>
          <a:lstStyle/>
          <a:p>
            <a:r>
              <a:rPr lang="tr-TR" sz="4400" b="1" dirty="0" smtClean="0">
                <a:solidFill>
                  <a:srgbClr val="FF0000"/>
                </a:solidFill>
              </a:rPr>
              <a:t>ÖDEME İŞLEMLERİ</a:t>
            </a:r>
            <a:endParaRPr lang="tr-TR" sz="44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OzelEgitim1\Desktop\ÖDE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00438"/>
            <a:ext cx="4536504" cy="2708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İçerik Yer Tutucusu"/>
          <p:cNvSpPr>
            <a:spLocks noGrp="1"/>
          </p:cNvSpPr>
          <p:nvPr>
            <p:ph idx="1"/>
          </p:nvPr>
        </p:nvSpPr>
        <p:spPr>
          <a:xfrm>
            <a:off x="428596" y="1500174"/>
            <a:ext cx="8183880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tr-TR" sz="6600" b="1" dirty="0" smtClean="0">
                <a:solidFill>
                  <a:srgbClr val="FF0000"/>
                </a:solidFill>
              </a:rPr>
              <a:t>e-FATURA KESECEK OKULLARIMIZ</a:t>
            </a:r>
            <a:endParaRPr lang="tr-TR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71472" y="2708920"/>
            <a:ext cx="7786742" cy="324036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sz="3100" dirty="0" smtClean="0">
                <a:solidFill>
                  <a:srgbClr val="FF0000"/>
                </a:solidFill>
                <a:latin typeface="+mn-lt"/>
              </a:rPr>
              <a:t>Kesilen </a:t>
            </a:r>
            <a:r>
              <a:rPr lang="tr-TR" sz="3100" dirty="0" err="1" smtClean="0">
                <a:solidFill>
                  <a:srgbClr val="FF0000"/>
                </a:solidFill>
                <a:latin typeface="+mn-lt"/>
              </a:rPr>
              <a:t>efaturanın</a:t>
            </a:r>
            <a:r>
              <a:rPr lang="tr-TR" sz="31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tr-TR" sz="3100" dirty="0" smtClean="0">
                <a:solidFill>
                  <a:srgbClr val="FF0000"/>
                </a:solidFill>
                <a:latin typeface="+mn-lt"/>
              </a:rPr>
            </a:br>
            <a:r>
              <a:rPr lang="tr-TR" sz="3100" dirty="0" smtClean="0">
                <a:solidFill>
                  <a:srgbClr val="FF0000"/>
                </a:solidFill>
                <a:latin typeface="+mn-lt"/>
              </a:rPr>
              <a:t>efatura.gov.tr adresinde görünmesi gerekmekte olup;</a:t>
            </a:r>
            <a:br>
              <a:rPr lang="tr-TR" sz="3100" dirty="0" smtClean="0">
                <a:solidFill>
                  <a:srgbClr val="FF0000"/>
                </a:solidFill>
                <a:latin typeface="+mn-lt"/>
              </a:rPr>
            </a:br>
            <a:r>
              <a:rPr lang="tr-TR" sz="3100" dirty="0" smtClean="0">
                <a:solidFill>
                  <a:srgbClr val="FF0000"/>
                </a:solidFill>
                <a:latin typeface="+mn-lt"/>
              </a:rPr>
              <a:t>birer çıktısının </a:t>
            </a:r>
            <a:r>
              <a:rPr lang="tr-TR" sz="3100" dirty="0">
                <a:solidFill>
                  <a:srgbClr val="FF0000"/>
                </a:solidFill>
                <a:latin typeface="+mn-lt"/>
              </a:rPr>
              <a:t>kurucu tarafından mavi </a:t>
            </a:r>
            <a:r>
              <a:rPr lang="tr-TR" sz="3100" dirty="0" err="1" smtClean="0">
                <a:solidFill>
                  <a:srgbClr val="FF0000"/>
                </a:solidFill>
                <a:latin typeface="+mn-lt"/>
              </a:rPr>
              <a:t>mürekkebli</a:t>
            </a:r>
            <a:r>
              <a:rPr lang="tr-TR" sz="3100" dirty="0" smtClean="0">
                <a:solidFill>
                  <a:srgbClr val="FF0000"/>
                </a:solidFill>
                <a:latin typeface="+mn-lt"/>
              </a:rPr>
              <a:t> kalem ile imzalanmış ve dosyalara takılmış olması gerekmektedir. </a:t>
            </a:r>
            <a:endParaRPr lang="tr-TR" sz="3100" dirty="0">
              <a:latin typeface="+mn-lt"/>
            </a:endParaRPr>
          </a:p>
        </p:txBody>
      </p:sp>
      <p:pic>
        <p:nvPicPr>
          <p:cNvPr id="4" name="Picture 2" descr="C:\Users\OzelEgitim1\Desktop\FATUR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42"/>
            <a:ext cx="2857500" cy="2038350"/>
          </a:xfrm>
          <a:prstGeom prst="rect">
            <a:avLst/>
          </a:prstGeom>
          <a:noFill/>
        </p:spPr>
      </p:pic>
      <p:sp>
        <p:nvSpPr>
          <p:cNvPr id="6" name="5 Dikdörtgen"/>
          <p:cNvSpPr/>
          <p:nvPr/>
        </p:nvSpPr>
        <p:spPr>
          <a:xfrm>
            <a:off x="3714744" y="571480"/>
            <a:ext cx="4857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000" b="1" dirty="0" smtClean="0">
                <a:solidFill>
                  <a:srgbClr val="FF0000"/>
                </a:solidFill>
              </a:rPr>
              <a:t>e-FATURA KESECEK OKULLARIMIZA ÖDEME YAPILABİLMESİ İÇİN</a:t>
            </a:r>
            <a:endParaRPr lang="tr-TR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715436" cy="635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500034" y="571480"/>
            <a:ext cx="8183880" cy="5643602"/>
          </a:xfrm>
        </p:spPr>
        <p:txBody>
          <a:bodyPr/>
          <a:lstStyle/>
          <a:p>
            <a:pPr algn="ctr">
              <a:buNone/>
            </a:pPr>
            <a:r>
              <a:rPr lang="tr-TR" sz="4400" b="1" dirty="0" smtClean="0">
                <a:solidFill>
                  <a:srgbClr val="FF0000"/>
                </a:solidFill>
              </a:rPr>
              <a:t>OKULUNZ TEŞVİKLİ ÖĞRENCİ LİSTESİNDE OLMASINA RAĞMEN</a:t>
            </a:r>
          </a:p>
          <a:p>
            <a:pPr algn="ctr">
              <a:buNone/>
            </a:pPr>
            <a:r>
              <a:rPr lang="tr-TR" sz="4400" b="1" smtClean="0">
                <a:solidFill>
                  <a:srgbClr val="FF0000"/>
                </a:solidFill>
              </a:rPr>
              <a:t>OKULUNUZCA </a:t>
            </a:r>
            <a:r>
              <a:rPr lang="tr-TR" sz="4400" b="1" dirty="0" smtClean="0">
                <a:solidFill>
                  <a:srgbClr val="FF0000"/>
                </a:solidFill>
              </a:rPr>
              <a:t>ÜCRETİ ALINMAYACAK ÖĞRENCİLER</a:t>
            </a:r>
            <a:endParaRPr lang="tr-TR" sz="4400" b="1" dirty="0" smtClean="0"/>
          </a:p>
          <a:p>
            <a:pPr algn="just"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357158" y="428604"/>
            <a:ext cx="8429684" cy="5857916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/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sz="4000" dirty="0" smtClean="0">
                <a:solidFill>
                  <a:srgbClr val="FF0000"/>
                </a:solidFill>
                <a:latin typeface="+mn-lt"/>
              </a:rPr>
              <a:t>1.	BURSLU</a:t>
            </a:r>
            <a:br>
              <a:rPr lang="tr-TR" sz="4000" dirty="0" smtClean="0">
                <a:solidFill>
                  <a:srgbClr val="FF0000"/>
                </a:solidFill>
                <a:latin typeface="+mn-lt"/>
              </a:rPr>
            </a:br>
            <a:r>
              <a:rPr lang="tr-TR" sz="4000" dirty="0" smtClean="0">
                <a:solidFill>
                  <a:srgbClr val="FF0000"/>
                </a:solidFill>
                <a:latin typeface="+mn-lt"/>
              </a:rPr>
              <a:t>2.	ÜCRETSİZ YADA </a:t>
            </a:r>
            <a:br>
              <a:rPr lang="tr-TR" sz="4000" dirty="0" smtClean="0">
                <a:solidFill>
                  <a:srgbClr val="FF0000"/>
                </a:solidFill>
                <a:latin typeface="+mn-lt"/>
              </a:rPr>
            </a:br>
            <a:r>
              <a:rPr lang="tr-TR" sz="4000" dirty="0" smtClean="0">
                <a:solidFill>
                  <a:srgbClr val="FF0000"/>
                </a:solidFill>
                <a:latin typeface="+mn-lt"/>
              </a:rPr>
              <a:t>3.	</a:t>
            </a:r>
            <a:r>
              <a:rPr lang="tr-TR" sz="4000" dirty="0" smtClean="0">
                <a:solidFill>
                  <a:srgbClr val="FF0000"/>
                </a:solidFill>
              </a:rPr>
              <a:t>OKULUNUZDAN AYRILMIŞ </a:t>
            </a:r>
            <a:r>
              <a:rPr lang="tr-TR" sz="40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tr-TR" sz="4000" dirty="0" smtClean="0">
                <a:solidFill>
                  <a:srgbClr val="FF0000"/>
                </a:solidFill>
                <a:latin typeface="+mn-lt"/>
              </a:rPr>
            </a:br>
            <a:r>
              <a:rPr lang="tr-TR" sz="4000" dirty="0" smtClean="0">
                <a:solidFill>
                  <a:srgbClr val="FF0000"/>
                </a:solidFill>
                <a:latin typeface="+mn-lt"/>
              </a:rPr>
              <a:t>ÖĞRENCİLERİN LİSTEDEKİ İSİMLERİNİN ÜZERİ ÇİZİLEREK LİSTE SONUNDAKİ TOPLAM MİKTAR DEĞİŞTİRİLECEK,</a:t>
            </a:r>
            <a:br>
              <a:rPr lang="tr-TR" sz="4000" dirty="0" smtClean="0">
                <a:solidFill>
                  <a:srgbClr val="FF0000"/>
                </a:solidFill>
                <a:latin typeface="+mn-lt"/>
              </a:rPr>
            </a:br>
            <a:r>
              <a:rPr lang="tr-TR" sz="4000" dirty="0" smtClean="0">
                <a:solidFill>
                  <a:srgbClr val="FF0000"/>
                </a:solidFill>
                <a:latin typeface="+mn-lt"/>
              </a:rPr>
              <a:t>BU DURUM BİR ÜST YAZI İLE MÜDÜRLÜĞÜMÜZE BİLDİRİLECEKTİR.</a:t>
            </a:r>
            <a:endParaRPr lang="tr-TR" sz="4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450323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1 Başlık"/>
          <p:cNvSpPr txBox="1">
            <a:spLocks/>
          </p:cNvSpPr>
          <p:nvPr/>
        </p:nvSpPr>
        <p:spPr>
          <a:xfrm>
            <a:off x="6715108" y="0"/>
            <a:ext cx="2428892" cy="1214446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örnek fatura</a:t>
            </a:r>
            <a:endParaRPr kumimoji="0" lang="tr-TR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500034" y="571480"/>
            <a:ext cx="8183880" cy="564360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4400" b="1" dirty="0" smtClean="0">
                <a:solidFill>
                  <a:srgbClr val="FF0000"/>
                </a:solidFill>
              </a:rPr>
              <a:t>İŞLEM SIRASINDA CEP TELEFONLARINIZIN SESSİZDE OLMASI VE TELEFON GÖRÜŞMESİ YAPILMAMASI HATA PAYIMIZI ORTADAN KALDIRACAKTIR.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0890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00034" y="4500570"/>
            <a:ext cx="8143932" cy="1285884"/>
          </a:xfrm>
        </p:spPr>
        <p:txBody>
          <a:bodyPr>
            <a:noAutofit/>
          </a:bodyPr>
          <a:lstStyle/>
          <a:p>
            <a:pPr algn="ctr"/>
            <a:r>
              <a:rPr lang="tr-TR" sz="2400" dirty="0" smtClean="0">
                <a:solidFill>
                  <a:srgbClr val="FF0000"/>
                </a:solidFill>
              </a:rPr>
              <a:t>418 68 75 /133-193 NOLU TELEFONDAN    RANDEVU ALINMASI YARARLI OLACAKTIR.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endParaRPr lang="tr-TR" sz="24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OzelEgitim1\Desktop\DEST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3888432" cy="3140968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4714876" y="642918"/>
            <a:ext cx="392909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300" b="1" dirty="0" smtClean="0">
                <a:solidFill>
                  <a:srgbClr val="FF0000"/>
                </a:solidFill>
              </a:rPr>
              <a:t>279 OKULA ÖDEME YAPILACAĞINDAN ZAMAN KAYBINI ÖNLEMEK, İŞLEMLERİN HIZINI ARTTIRMAK VE BEKLEME SÜRESİNİ EN AZ SEVİYEYE İNDİRMEK AMACIYLA</a:t>
            </a:r>
            <a:endParaRPr lang="tr-TR" sz="2300" b="1" dirty="0"/>
          </a:p>
        </p:txBody>
      </p:sp>
    </p:spTree>
    <p:extLst>
      <p:ext uri="{BB962C8B-B14F-4D97-AF65-F5344CB8AC3E}">
        <p14:creationId xmlns:p14="http://schemas.microsoft.com/office/powerpoint/2010/main" val="254850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>
            <a:spLocks noGrp="1"/>
          </p:cNvSpPr>
          <p:nvPr>
            <p:ph type="subTitle" idx="1"/>
          </p:nvPr>
        </p:nvSpPr>
        <p:spPr>
          <a:xfrm>
            <a:off x="2643174" y="4214818"/>
            <a:ext cx="6072230" cy="2143140"/>
          </a:xfrm>
        </p:spPr>
        <p:txBody>
          <a:bodyPr>
            <a:no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ÖDEME EVRAKLARI HAZIRLAMA İŞ VE İŞLEM BASAMAKLARI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OzelEgitim1\Desktop\Basamak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642918"/>
            <a:ext cx="3762375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>
            <a:spLocks noGrp="1"/>
          </p:cNvSpPr>
          <p:nvPr>
            <p:ph type="subTitle" idx="1"/>
          </p:nvPr>
        </p:nvSpPr>
        <p:spPr>
          <a:xfrm>
            <a:off x="1428728" y="4000504"/>
            <a:ext cx="6929486" cy="1928826"/>
          </a:xfrm>
        </p:spPr>
        <p:txBody>
          <a:bodyPr>
            <a:noAutofit/>
          </a:bodyPr>
          <a:lstStyle/>
          <a:p>
            <a:pPr algn="ctr"/>
            <a:r>
              <a:rPr lang="tr-TR" sz="3600" b="1" dirty="0" smtClean="0">
                <a:solidFill>
                  <a:srgbClr val="FF0000"/>
                </a:solidFill>
              </a:rPr>
              <a:t>ÖDEME EVRAKLARI</a:t>
            </a:r>
          </a:p>
          <a:p>
            <a:pPr algn="ctr"/>
            <a:r>
              <a:rPr lang="tr-TR" sz="3600" b="1" dirty="0" smtClean="0">
                <a:solidFill>
                  <a:srgbClr val="FF0000"/>
                </a:solidFill>
              </a:rPr>
              <a:t>ÜÇ KOPYA HALİNDE HAZIRLANACAKTIR.</a:t>
            </a:r>
            <a:endParaRPr lang="tr-TR" sz="54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33909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>
            <a:spLocks noGrp="1"/>
          </p:cNvSpPr>
          <p:nvPr>
            <p:ph type="subTitle" idx="1"/>
          </p:nvPr>
        </p:nvSpPr>
        <p:spPr>
          <a:xfrm>
            <a:off x="642910" y="3286124"/>
            <a:ext cx="7786742" cy="2876330"/>
          </a:xfrm>
        </p:spPr>
        <p:txBody>
          <a:bodyPr>
            <a:noAutofit/>
          </a:bodyPr>
          <a:lstStyle/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TÜM DOSYALARDAKİ EVRAKLAR BİLGİSAYAR ORTAMINDA HAZIRLANACAK OLUP;</a:t>
            </a:r>
          </a:p>
          <a:p>
            <a:pPr algn="ctr"/>
            <a:r>
              <a:rPr lang="tr-TR" sz="3200" b="1" dirty="0" smtClean="0">
                <a:solidFill>
                  <a:srgbClr val="FF0000"/>
                </a:solidFill>
              </a:rPr>
              <a:t> TÜM BELGELER MAVİ MÜREKKEPLİ KALEM İLE İMZALANACAKTIR.</a:t>
            </a:r>
            <a:endParaRPr lang="tr-TR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1"/>
            <a:ext cx="3214710" cy="2609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>
            <a:spLocks noGrp="1"/>
          </p:cNvSpPr>
          <p:nvPr>
            <p:ph type="subTitle" idx="1"/>
          </p:nvPr>
        </p:nvSpPr>
        <p:spPr>
          <a:xfrm>
            <a:off x="571472" y="500042"/>
            <a:ext cx="8143932" cy="5857916"/>
          </a:xfrm>
        </p:spPr>
        <p:txBody>
          <a:bodyPr>
            <a:noAutofit/>
          </a:bodyPr>
          <a:lstStyle/>
          <a:p>
            <a:pPr algn="l"/>
            <a:r>
              <a:rPr lang="tr-TR" sz="4400" b="1" dirty="0" smtClean="0">
                <a:solidFill>
                  <a:srgbClr val="FF0000"/>
                </a:solidFill>
              </a:rPr>
              <a:t>1 – </a:t>
            </a:r>
            <a:r>
              <a:rPr lang="tr-TR" sz="2000" b="1" dirty="0" smtClean="0">
                <a:solidFill>
                  <a:srgbClr val="FF0000"/>
                </a:solidFill>
              </a:rPr>
              <a:t>FATURA ASLININ BULUNDUĞU DOSYA MAL MÜDÜRLÜĞÜNCE</a:t>
            </a:r>
          </a:p>
          <a:p>
            <a:pPr algn="l"/>
            <a:endParaRPr lang="tr-TR" sz="2000" b="1" dirty="0" smtClean="0">
              <a:solidFill>
                <a:srgbClr val="FF0000"/>
              </a:solidFill>
            </a:endParaRPr>
          </a:p>
          <a:p>
            <a:pPr algn="l"/>
            <a:r>
              <a:rPr lang="tr-TR" sz="4400" b="1" dirty="0" smtClean="0">
                <a:solidFill>
                  <a:srgbClr val="FF0000"/>
                </a:solidFill>
              </a:rPr>
              <a:t>2 – </a:t>
            </a:r>
            <a:r>
              <a:rPr lang="tr-TR" sz="2000" b="1" dirty="0" smtClean="0">
                <a:solidFill>
                  <a:srgbClr val="FF0000"/>
                </a:solidFill>
              </a:rPr>
              <a:t>FATURANIN  İKİNCİ NÜSHASININ BULUNDUĞU DOSYA  MÜDÜRLÜĞÜMÜZCE</a:t>
            </a:r>
          </a:p>
          <a:p>
            <a:pPr algn="l"/>
            <a:endParaRPr lang="tr-TR" b="1" dirty="0" smtClean="0">
              <a:solidFill>
                <a:srgbClr val="FF0000"/>
              </a:solidFill>
            </a:endParaRPr>
          </a:p>
          <a:p>
            <a:pPr algn="l"/>
            <a:r>
              <a:rPr lang="tr-TR" sz="4400" b="1" dirty="0" smtClean="0">
                <a:solidFill>
                  <a:srgbClr val="FF0000"/>
                </a:solidFill>
              </a:rPr>
              <a:t>3 – </a:t>
            </a:r>
            <a:r>
              <a:rPr lang="tr-TR" sz="2000" b="1" dirty="0" smtClean="0">
                <a:solidFill>
                  <a:srgbClr val="FF0000"/>
                </a:solidFill>
              </a:rPr>
              <a:t>FATURANIN ÜÇÜNCÜ NÜHSASININ BULUNDUĞU DOSYA OKULUNUZCA MUHAFAZA EDİLECEKTİR.</a:t>
            </a:r>
          </a:p>
          <a:p>
            <a:pPr algn="l"/>
            <a:endParaRPr lang="tr-TR" sz="2000" b="1" dirty="0" smtClean="0">
              <a:solidFill>
                <a:srgbClr val="FF0000"/>
              </a:solidFill>
            </a:endParaRPr>
          </a:p>
          <a:p>
            <a:pPr algn="ctr"/>
            <a:endParaRPr lang="tr-TR" sz="2400" b="1" dirty="0" smtClean="0">
              <a:solidFill>
                <a:srgbClr val="FF0000"/>
              </a:solidFill>
            </a:endParaRPr>
          </a:p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1. VE 2 . DOSYALAR  MÜDÜRLÜĞÜMÜZE TESLİM EDİLECEKTİR.</a:t>
            </a:r>
            <a:endParaRPr lang="tr-TR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>
            <a:spLocks noGrp="1"/>
          </p:cNvSpPr>
          <p:nvPr>
            <p:ph type="subTitle" idx="1"/>
          </p:nvPr>
        </p:nvSpPr>
        <p:spPr>
          <a:xfrm>
            <a:off x="714348" y="3714752"/>
            <a:ext cx="7929618" cy="2571768"/>
          </a:xfrm>
        </p:spPr>
        <p:txBody>
          <a:bodyPr>
            <a:noAutofit/>
          </a:bodyPr>
          <a:lstStyle/>
          <a:p>
            <a:pPr algn="ctr"/>
            <a:r>
              <a:rPr lang="tr-TR" sz="4000" b="1" dirty="0" smtClean="0">
                <a:solidFill>
                  <a:srgbClr val="FF0000"/>
                </a:solidFill>
              </a:rPr>
              <a:t>FATURALAR HER OKUL İÇİN TEK FATURA  OLARAK KESİLECEKTİR.</a:t>
            </a:r>
          </a:p>
          <a:p>
            <a:r>
              <a:rPr lang="tr-TR" sz="4800" b="1" dirty="0" smtClean="0">
                <a:solidFill>
                  <a:srgbClr val="FF0000"/>
                </a:solidFill>
              </a:rPr>
              <a:t>   </a:t>
            </a:r>
          </a:p>
          <a:p>
            <a:endParaRPr lang="tr-TR" sz="4400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C:\Users\OzelEgitim1\Desktop\ÖĞ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4000528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örünüş">
  <a:themeElements>
    <a:clrScheme name="Görünüş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Görünüş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Görünü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1946</TotalTime>
  <Words>1092</Words>
  <Application>Microsoft Office PowerPoint</Application>
  <PresentationFormat>Ekran Gösterisi (4:3)</PresentationFormat>
  <Paragraphs>313</Paragraphs>
  <Slides>47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47</vt:i4>
      </vt:variant>
    </vt:vector>
  </HeadingPairs>
  <TitlesOfParts>
    <vt:vector size="48" baseType="lpstr">
      <vt:lpstr>Görünüş</vt:lpstr>
      <vt:lpstr>EĞİTİM VE ÖĞRETİM DESTEĞİ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açılan ekrandan  Sınav İşlemleri Butonuna tıklanır.</vt:lpstr>
      <vt:lpstr>PowerPoint Sunusu</vt:lpstr>
      <vt:lpstr>açılan ekrandan yazıcı simgesi tıklanır.</vt:lpstr>
      <vt:lpstr>PowerPoint Sunusu</vt:lpstr>
      <vt:lpstr> açılan ekrandan Eğitim ve Öğretim Desteğinden faydalanan öğrenciler Kasım 2017 1. Taksit  butonu tıklanarak devam edilir. </vt:lpstr>
      <vt:lpstr>PowerPoint Sunusu</vt:lpstr>
      <vt:lpstr> gelen ekrandan tamam butonu tıklanarak devam edilir.  </vt:lpstr>
      <vt:lpstr>PowerPoint Sunusu</vt:lpstr>
      <vt:lpstr>ekrana gelecek olan listeden 3 kopya çıktı alınır.</vt:lpstr>
      <vt:lpstr>PowerPoint Sunusu</vt:lpstr>
      <vt:lpstr>TÜM SAYFALARIN  SOL TARAFI KURUM MÜDÜRÜ  SAĞ TARAFI  KURUCU TEMSİLCİSİ  TARAFINDAN İMZALANARAK MÜHÜRLENİR.</vt:lpstr>
      <vt:lpstr>  SGK SİCİL NUMARASINI GÖSTERİR KURUCU İMZALI YAZI  BELGELER ARASINA EKLENİR.</vt:lpstr>
      <vt:lpstr>MEBBİS MODÜLÜNE GİRİŞ YAPILARAK</vt:lpstr>
      <vt:lpstr>PowerPoint Sunusu</vt:lpstr>
      <vt:lpstr>PowerPoint Sunusu</vt:lpstr>
      <vt:lpstr>PowerPoint Sunusu</vt:lpstr>
      <vt:lpstr>KARŞINIZA ÇIKAN EKRANIN ÇIKTISI BELGELER ARASINA EKLENİR.</vt:lpstr>
      <vt:lpstr>PowerPoint Sunusu</vt:lpstr>
      <vt:lpstr>                     Kesilen efaturanın efatura.gov.tr adresinde görünmesi gerekmekte olup; birer çıktısının kurucu tarafından mavi mürekkebli kalem ile imzalanmış ve dosyalara takılmış olması gerekmektedir. </vt:lpstr>
      <vt:lpstr>PowerPoint Sunusu</vt:lpstr>
      <vt:lpstr>PowerPoint Sunusu</vt:lpstr>
      <vt:lpstr>                  1. BURSLU 2. ÜCRETSİZ YADA  3. OKULUNUZDAN AYRILMIŞ  ÖĞRENCİLERİN LİSTEDEKİ İSİMLERİNİN ÜZERİ ÇİZİLEREK LİSTE SONUNDAKİ TOPLAM MİKTAR DEĞİŞTİRİLECEK, BU DURUM BİR ÜST YAZI İLE MÜDÜRLÜĞÜMÜZE BİLDİRİLECEKTİR.</vt:lpstr>
      <vt:lpstr>PowerPoint Sunusu</vt:lpstr>
      <vt:lpstr>PowerPoint Sunusu</vt:lpstr>
      <vt:lpstr>418 68 75 /133-193 NOLU TELEFONDAN    RANDEVU ALINMASI YARARLI OLACAKTIR.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EĞİTİM VE ÖĞRETİM DESTEĞİ </dc:title>
  <dc:creator>OzelEgitim1</dc:creator>
  <cp:lastModifiedBy>qqq</cp:lastModifiedBy>
  <cp:revision>281</cp:revision>
  <cp:lastPrinted>2017-11-16T05:30:51Z</cp:lastPrinted>
  <dcterms:created xsi:type="dcterms:W3CDTF">2014-11-26T09:49:52Z</dcterms:created>
  <dcterms:modified xsi:type="dcterms:W3CDTF">2017-11-16T05:49:41Z</dcterms:modified>
</cp:coreProperties>
</file>