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183" r:id="rId1"/>
    <p:sldMasterId id="2147484201" r:id="rId2"/>
  </p:sldMasterIdLst>
  <p:notesMasterIdLst>
    <p:notesMasterId r:id="rId39"/>
  </p:notesMasterIdLst>
  <p:sldIdLst>
    <p:sldId id="728" r:id="rId3"/>
    <p:sldId id="826" r:id="rId4"/>
    <p:sldId id="867" r:id="rId5"/>
    <p:sldId id="868" r:id="rId6"/>
    <p:sldId id="869" r:id="rId7"/>
    <p:sldId id="838" r:id="rId8"/>
    <p:sldId id="873" r:id="rId9"/>
    <p:sldId id="874" r:id="rId10"/>
    <p:sldId id="871" r:id="rId11"/>
    <p:sldId id="870" r:id="rId12"/>
    <p:sldId id="872" r:id="rId13"/>
    <p:sldId id="875" r:id="rId14"/>
    <p:sldId id="876" r:id="rId15"/>
    <p:sldId id="879" r:id="rId16"/>
    <p:sldId id="880" r:id="rId17"/>
    <p:sldId id="877" r:id="rId18"/>
    <p:sldId id="828" r:id="rId19"/>
    <p:sldId id="832" r:id="rId20"/>
    <p:sldId id="833" r:id="rId21"/>
    <p:sldId id="834" r:id="rId22"/>
    <p:sldId id="835" r:id="rId23"/>
    <p:sldId id="836" r:id="rId24"/>
    <p:sldId id="837" r:id="rId25"/>
    <p:sldId id="839" r:id="rId26"/>
    <p:sldId id="840" r:id="rId27"/>
    <p:sldId id="841" r:id="rId28"/>
    <p:sldId id="842" r:id="rId29"/>
    <p:sldId id="844" r:id="rId30"/>
    <p:sldId id="881" r:id="rId31"/>
    <p:sldId id="882" r:id="rId32"/>
    <p:sldId id="887" r:id="rId33"/>
    <p:sldId id="883" r:id="rId34"/>
    <p:sldId id="884" r:id="rId35"/>
    <p:sldId id="885" r:id="rId36"/>
    <p:sldId id="886" r:id="rId37"/>
    <p:sldId id="794" r:id="rId38"/>
  </p:sldIdLst>
  <p:sldSz cx="12192000" cy="6858000"/>
  <p:notesSz cx="6794500" cy="9906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AD47"/>
    <a:srgbClr val="FE9C9C"/>
    <a:srgbClr val="F16565"/>
    <a:srgbClr val="8C3462"/>
    <a:srgbClr val="F3D9D9"/>
    <a:srgbClr val="F8E8E8"/>
    <a:srgbClr val="D745D7"/>
    <a:srgbClr val="EBF1E9"/>
    <a:srgbClr val="D2DEE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418" autoAdjust="0"/>
    <p:restoredTop sz="94660"/>
  </p:normalViewPr>
  <p:slideViewPr>
    <p:cSldViewPr snapToGrid="0">
      <p:cViewPr varScale="1">
        <p:scale>
          <a:sx n="82" d="100"/>
          <a:sy n="82" d="100"/>
        </p:scale>
        <p:origin x="-90" y="-126"/>
      </p:cViewPr>
      <p:guideLst>
        <p:guide orient="horz" pos="2160"/>
        <p:guide pos="3840"/>
      </p:guideLst>
    </p:cSldViewPr>
  </p:slideViewPr>
  <p:notesTextViewPr>
    <p:cViewPr>
      <p:scale>
        <a:sx n="1" d="1"/>
        <a:sy n="1" d="1"/>
      </p:scale>
      <p:origin x="0" y="0"/>
    </p:cViewPr>
  </p:notesTextViewPr>
  <p:sorterViewPr>
    <p:cViewPr>
      <p:scale>
        <a:sx n="100" d="100"/>
        <a:sy n="100" d="100"/>
      </p:scale>
      <p:origin x="0" y="-167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3"/>
            <a:ext cx="2945024" cy="497359"/>
          </a:xfrm>
          <a:prstGeom prst="rect">
            <a:avLst/>
          </a:prstGeom>
        </p:spPr>
        <p:txBody>
          <a:bodyPr vert="horz" lIns="91268" tIns="45635" rIns="91268" bIns="45635" rtlCol="0"/>
          <a:lstStyle>
            <a:lvl1pPr algn="l">
              <a:defRPr sz="1200"/>
            </a:lvl1pPr>
          </a:lstStyle>
          <a:p>
            <a:endParaRPr lang="tr-TR" dirty="0"/>
          </a:p>
        </p:txBody>
      </p:sp>
      <p:sp>
        <p:nvSpPr>
          <p:cNvPr id="3" name="Veri Yer Tutucusu 2"/>
          <p:cNvSpPr>
            <a:spLocks noGrp="1"/>
          </p:cNvSpPr>
          <p:nvPr>
            <p:ph type="dt" idx="1"/>
          </p:nvPr>
        </p:nvSpPr>
        <p:spPr>
          <a:xfrm>
            <a:off x="3847890" y="3"/>
            <a:ext cx="2945024" cy="497359"/>
          </a:xfrm>
          <a:prstGeom prst="rect">
            <a:avLst/>
          </a:prstGeom>
        </p:spPr>
        <p:txBody>
          <a:bodyPr vert="horz" lIns="91268" tIns="45635" rIns="91268" bIns="45635" rtlCol="0"/>
          <a:lstStyle>
            <a:lvl1pPr algn="r">
              <a:defRPr sz="1200"/>
            </a:lvl1pPr>
          </a:lstStyle>
          <a:p>
            <a:fld id="{7ACF8F7F-4C44-408C-88B6-A6BF56A9F84D}" type="datetimeFigureOut">
              <a:rPr lang="tr-TR" smtClean="0"/>
              <a:pPr/>
              <a:t>12.03.2020</a:t>
            </a:fld>
            <a:endParaRPr lang="tr-TR" dirty="0"/>
          </a:p>
        </p:txBody>
      </p:sp>
      <p:sp>
        <p:nvSpPr>
          <p:cNvPr id="4" name="Slayt Görüntüsü Yer Tutucusu 3"/>
          <p:cNvSpPr>
            <a:spLocks noGrp="1" noRot="1" noChangeAspect="1"/>
          </p:cNvSpPr>
          <p:nvPr>
            <p:ph type="sldImg" idx="2"/>
          </p:nvPr>
        </p:nvSpPr>
        <p:spPr>
          <a:xfrm>
            <a:off x="423863" y="1236663"/>
            <a:ext cx="5946775" cy="3344862"/>
          </a:xfrm>
          <a:prstGeom prst="rect">
            <a:avLst/>
          </a:prstGeom>
          <a:noFill/>
          <a:ln w="12700">
            <a:solidFill>
              <a:prstClr val="black"/>
            </a:solidFill>
          </a:ln>
        </p:spPr>
        <p:txBody>
          <a:bodyPr vert="horz" lIns="91268" tIns="45635" rIns="91268" bIns="45635" rtlCol="0" anchor="ctr"/>
          <a:lstStyle/>
          <a:p>
            <a:endParaRPr lang="tr-TR" dirty="0"/>
          </a:p>
        </p:txBody>
      </p:sp>
      <p:sp>
        <p:nvSpPr>
          <p:cNvPr id="5" name="Not Yer Tutucusu 4"/>
          <p:cNvSpPr>
            <a:spLocks noGrp="1"/>
          </p:cNvSpPr>
          <p:nvPr>
            <p:ph type="body" sz="quarter" idx="3"/>
          </p:nvPr>
        </p:nvSpPr>
        <p:spPr>
          <a:xfrm>
            <a:off x="679133" y="4767681"/>
            <a:ext cx="5436234" cy="3899675"/>
          </a:xfrm>
          <a:prstGeom prst="rect">
            <a:avLst/>
          </a:prstGeom>
        </p:spPr>
        <p:txBody>
          <a:bodyPr vert="horz" lIns="91268" tIns="45635" rIns="91268" bIns="45635"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08643"/>
            <a:ext cx="2945024" cy="497359"/>
          </a:xfrm>
          <a:prstGeom prst="rect">
            <a:avLst/>
          </a:prstGeom>
        </p:spPr>
        <p:txBody>
          <a:bodyPr vert="horz" lIns="91268" tIns="45635" rIns="91268" bIns="45635"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47890" y="9408643"/>
            <a:ext cx="2945024" cy="497359"/>
          </a:xfrm>
          <a:prstGeom prst="rect">
            <a:avLst/>
          </a:prstGeom>
        </p:spPr>
        <p:txBody>
          <a:bodyPr vert="horz" lIns="91268" tIns="45635" rIns="91268" bIns="45635" rtlCol="0" anchor="b"/>
          <a:lstStyle>
            <a:lvl1pPr algn="r">
              <a:defRPr sz="1200"/>
            </a:lvl1pPr>
          </a:lstStyle>
          <a:p>
            <a:fld id="{4307AC83-186E-44C2-A192-69712972D4F3}" type="slidenum">
              <a:rPr lang="tr-TR" smtClean="0"/>
              <a:pPr/>
              <a:t>‹#›</a:t>
            </a:fld>
            <a:endParaRPr lang="tr-TR" dirty="0"/>
          </a:p>
        </p:txBody>
      </p:sp>
    </p:spTree>
    <p:extLst>
      <p:ext uri="{BB962C8B-B14F-4D97-AF65-F5344CB8AC3E}">
        <p14:creationId xmlns:p14="http://schemas.microsoft.com/office/powerpoint/2010/main" xmlns="" val="3645467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a:t>
            </a:fld>
            <a:endParaRPr lang="tr-TR" dirty="0"/>
          </a:p>
        </p:txBody>
      </p:sp>
    </p:spTree>
    <p:extLst>
      <p:ext uri="{BB962C8B-B14F-4D97-AF65-F5344CB8AC3E}">
        <p14:creationId xmlns:p14="http://schemas.microsoft.com/office/powerpoint/2010/main" xmlns="" val="393328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20</a:t>
            </a:fld>
            <a:endParaRPr lang="tr-TR" dirty="0"/>
          </a:p>
        </p:txBody>
      </p:sp>
    </p:spTree>
    <p:extLst>
      <p:ext uri="{BB962C8B-B14F-4D97-AF65-F5344CB8AC3E}">
        <p14:creationId xmlns:p14="http://schemas.microsoft.com/office/powerpoint/2010/main" xmlns="" val="109229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21</a:t>
            </a:fld>
            <a:endParaRPr lang="tr-TR" dirty="0"/>
          </a:p>
        </p:txBody>
      </p:sp>
    </p:spTree>
    <p:extLst>
      <p:ext uri="{BB962C8B-B14F-4D97-AF65-F5344CB8AC3E}">
        <p14:creationId xmlns:p14="http://schemas.microsoft.com/office/powerpoint/2010/main" xmlns="" val="382549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22</a:t>
            </a:fld>
            <a:endParaRPr lang="tr-TR" dirty="0"/>
          </a:p>
        </p:txBody>
      </p:sp>
    </p:spTree>
    <p:extLst>
      <p:ext uri="{BB962C8B-B14F-4D97-AF65-F5344CB8AC3E}">
        <p14:creationId xmlns:p14="http://schemas.microsoft.com/office/powerpoint/2010/main" xmlns="" val="895576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23</a:t>
            </a:fld>
            <a:endParaRPr lang="tr-TR" dirty="0"/>
          </a:p>
        </p:txBody>
      </p:sp>
    </p:spTree>
    <p:extLst>
      <p:ext uri="{BB962C8B-B14F-4D97-AF65-F5344CB8AC3E}">
        <p14:creationId xmlns:p14="http://schemas.microsoft.com/office/powerpoint/2010/main" xmlns="" val="2562328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24</a:t>
            </a:fld>
            <a:endParaRPr lang="tr-TR" dirty="0"/>
          </a:p>
        </p:txBody>
      </p:sp>
    </p:spTree>
    <p:extLst>
      <p:ext uri="{BB962C8B-B14F-4D97-AF65-F5344CB8AC3E}">
        <p14:creationId xmlns:p14="http://schemas.microsoft.com/office/powerpoint/2010/main" xmlns="" val="3732641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25</a:t>
            </a:fld>
            <a:endParaRPr lang="tr-TR" dirty="0"/>
          </a:p>
        </p:txBody>
      </p:sp>
    </p:spTree>
    <p:extLst>
      <p:ext uri="{BB962C8B-B14F-4D97-AF65-F5344CB8AC3E}">
        <p14:creationId xmlns:p14="http://schemas.microsoft.com/office/powerpoint/2010/main" xmlns="" val="258842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26</a:t>
            </a:fld>
            <a:endParaRPr lang="tr-TR" dirty="0"/>
          </a:p>
        </p:txBody>
      </p:sp>
    </p:spTree>
    <p:extLst>
      <p:ext uri="{BB962C8B-B14F-4D97-AF65-F5344CB8AC3E}">
        <p14:creationId xmlns:p14="http://schemas.microsoft.com/office/powerpoint/2010/main" xmlns="" val="3089841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27</a:t>
            </a:fld>
            <a:endParaRPr lang="tr-TR" dirty="0"/>
          </a:p>
        </p:txBody>
      </p:sp>
    </p:spTree>
    <p:extLst>
      <p:ext uri="{BB962C8B-B14F-4D97-AF65-F5344CB8AC3E}">
        <p14:creationId xmlns:p14="http://schemas.microsoft.com/office/powerpoint/2010/main" xmlns="" val="30954722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28</a:t>
            </a:fld>
            <a:endParaRPr lang="tr-TR" dirty="0"/>
          </a:p>
        </p:txBody>
      </p:sp>
    </p:spTree>
    <p:extLst>
      <p:ext uri="{BB962C8B-B14F-4D97-AF65-F5344CB8AC3E}">
        <p14:creationId xmlns:p14="http://schemas.microsoft.com/office/powerpoint/2010/main" xmlns="" val="229815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2</a:t>
            </a:fld>
            <a:endParaRPr lang="tr-TR" dirty="0"/>
          </a:p>
        </p:txBody>
      </p:sp>
    </p:spTree>
    <p:extLst>
      <p:ext uri="{BB962C8B-B14F-4D97-AF65-F5344CB8AC3E}">
        <p14:creationId xmlns:p14="http://schemas.microsoft.com/office/powerpoint/2010/main" xmlns="" val="1789645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3</a:t>
            </a:fld>
            <a:endParaRPr lang="tr-TR" dirty="0"/>
          </a:p>
        </p:txBody>
      </p:sp>
    </p:spTree>
    <p:extLst>
      <p:ext uri="{BB962C8B-B14F-4D97-AF65-F5344CB8AC3E}">
        <p14:creationId xmlns:p14="http://schemas.microsoft.com/office/powerpoint/2010/main" xmlns="" val="281509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4</a:t>
            </a:fld>
            <a:endParaRPr lang="tr-TR" dirty="0"/>
          </a:p>
        </p:txBody>
      </p:sp>
    </p:spTree>
    <p:extLst>
      <p:ext uri="{BB962C8B-B14F-4D97-AF65-F5344CB8AC3E}">
        <p14:creationId xmlns:p14="http://schemas.microsoft.com/office/powerpoint/2010/main" xmlns="" val="49216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5</a:t>
            </a:fld>
            <a:endParaRPr lang="tr-TR" dirty="0"/>
          </a:p>
        </p:txBody>
      </p:sp>
    </p:spTree>
    <p:extLst>
      <p:ext uri="{BB962C8B-B14F-4D97-AF65-F5344CB8AC3E}">
        <p14:creationId xmlns:p14="http://schemas.microsoft.com/office/powerpoint/2010/main" xmlns="" val="388510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6</a:t>
            </a:fld>
            <a:endParaRPr lang="tr-TR" dirty="0"/>
          </a:p>
        </p:txBody>
      </p:sp>
    </p:spTree>
    <p:extLst>
      <p:ext uri="{BB962C8B-B14F-4D97-AF65-F5344CB8AC3E}">
        <p14:creationId xmlns:p14="http://schemas.microsoft.com/office/powerpoint/2010/main" xmlns="" val="928886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17</a:t>
            </a:fld>
            <a:endParaRPr lang="tr-TR" dirty="0"/>
          </a:p>
        </p:txBody>
      </p:sp>
    </p:spTree>
    <p:extLst>
      <p:ext uri="{BB962C8B-B14F-4D97-AF65-F5344CB8AC3E}">
        <p14:creationId xmlns:p14="http://schemas.microsoft.com/office/powerpoint/2010/main" xmlns="" val="3366793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18</a:t>
            </a:fld>
            <a:endParaRPr lang="tr-TR" dirty="0"/>
          </a:p>
        </p:txBody>
      </p:sp>
    </p:spTree>
    <p:extLst>
      <p:ext uri="{BB962C8B-B14F-4D97-AF65-F5344CB8AC3E}">
        <p14:creationId xmlns:p14="http://schemas.microsoft.com/office/powerpoint/2010/main" xmlns="" val="310644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307AC83-186E-44C2-A192-69712972D4F3}" type="slidenum">
              <a:rPr lang="tr-TR" smtClean="0"/>
              <a:pPr/>
              <a:t>19</a:t>
            </a:fld>
            <a:endParaRPr lang="tr-TR" dirty="0"/>
          </a:p>
        </p:txBody>
      </p:sp>
    </p:spTree>
    <p:extLst>
      <p:ext uri="{BB962C8B-B14F-4D97-AF65-F5344CB8AC3E}">
        <p14:creationId xmlns:p14="http://schemas.microsoft.com/office/powerpoint/2010/main" xmlns="" val="388808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6F06A86-542B-435F-B08D-AF2F6F91C994}"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28777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5D8B5D9-5347-43EF-9D7A-CAA8CB63A481}" type="datetime1">
              <a:rPr lang="tr-TR" smtClean="0"/>
              <a:pPr/>
              <a:t>12.03.2020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80321345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5799485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93394566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97323602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5397738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64181795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C604D1-8752-4679-986D-F130D3CB04CC}"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548173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62F1E9-2924-4E3F-BAF9-8598FAAF24C3}"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0103260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6F06A86-542B-435F-B08D-AF2F6F91C994}"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9441700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9621948-1B73-4E3F-BDE7-D4A2744EF5A8}"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855658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49621948-1B73-4E3F-BDE7-D4A2744EF5A8}"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000217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4A32DC-1DAC-43FE-9FA7-6E635CD171FD}"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55913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6E3AEB7-331C-4D28-A8BA-C287AA4B8AAF}" type="datetime1">
              <a:rPr lang="tr-TR" smtClean="0"/>
              <a:pPr/>
              <a:t>12.03.2020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7916287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834351-B503-41A4-989B-3C02B9529574}" type="datetime1">
              <a:rPr lang="tr-TR" smtClean="0"/>
              <a:pPr/>
              <a:t>12.03.2020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49436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3"/>
          <p:cNvSpPr>
            <a:spLocks noGrp="1"/>
          </p:cNvSpPr>
          <p:nvPr>
            <p:ph type="ftr" sz="quarter" idx="11"/>
          </p:nvPr>
        </p:nvSpPr>
        <p:spPr/>
        <p:txBody>
          <a:bodyPr/>
          <a:lstStyle/>
          <a:p>
            <a:endParaRPr lang="tr-TR" dirty="0"/>
          </a:p>
        </p:txBody>
      </p:sp>
      <p:sp>
        <p:nvSpPr>
          <p:cNvPr id="6" name="Slide Number Placeholder 4"/>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0500174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0E6A563-5940-4660-AD98-C94B09F5F84A}" type="datetime1">
              <a:rPr lang="tr-TR" smtClean="0"/>
              <a:pPr/>
              <a:t>12.03.2020</a:t>
            </a:fld>
            <a:endParaRPr lang="tr-TR" dirty="0"/>
          </a:p>
        </p:txBody>
      </p:sp>
      <p:sp>
        <p:nvSpPr>
          <p:cNvPr id="5" name="Footer Placeholder 2"/>
          <p:cNvSpPr>
            <a:spLocks noGrp="1"/>
          </p:cNvSpPr>
          <p:nvPr>
            <p:ph type="ftr" sz="quarter" idx="11"/>
          </p:nvPr>
        </p:nvSpPr>
        <p:spPr/>
        <p:txBody>
          <a:bodyPr/>
          <a:lstStyle/>
          <a:p>
            <a:endParaRPr lang="tr-TR" dirty="0"/>
          </a:p>
        </p:txBody>
      </p:sp>
      <p:sp>
        <p:nvSpPr>
          <p:cNvPr id="6" name="Slide Number Placeholder 3"/>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4027165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A4D06407-2BD7-4A2B-B695-7369B887FC1C}" type="datetime1">
              <a:rPr lang="tr-TR" smtClean="0"/>
              <a:pPr/>
              <a:t>12.03.2020</a:t>
            </a:fld>
            <a:endParaRPr lang="tr-TR" dirty="0"/>
          </a:p>
        </p:txBody>
      </p:sp>
      <p:sp>
        <p:nvSpPr>
          <p:cNvPr id="5" name="Footer Placeholder 5"/>
          <p:cNvSpPr>
            <a:spLocks noGrp="1"/>
          </p:cNvSpPr>
          <p:nvPr>
            <p:ph type="ftr" sz="quarter" idx="11"/>
          </p:nvPr>
        </p:nvSpPr>
        <p:spPr/>
        <p:txBody>
          <a:bodyPr/>
          <a:lstStyle/>
          <a:p>
            <a:endParaRPr lang="tr-TR" dirty="0"/>
          </a:p>
        </p:txBody>
      </p:sp>
      <p:sp>
        <p:nvSpPr>
          <p:cNvPr id="6"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8605414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D9F39B-2E78-4927-97E1-2303DE3FCD2A}" type="datetime1">
              <a:rPr lang="tr-TR" smtClean="0"/>
              <a:pPr/>
              <a:t>12.03.2020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0989003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5D8B5D9-5347-43EF-9D7A-CAA8CB63A481}" type="datetime1">
              <a:rPr lang="tr-TR" smtClean="0"/>
              <a:pPr/>
              <a:t>12.03.2020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64094433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99744850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xmlns="" val="35670893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44A32DC-1DAC-43FE-9FA7-6E635CD171FD}"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467234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94750785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798994833"/>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D8B5D9-5347-43EF-9D7A-CAA8CB63A481}" type="datetime1">
              <a:rPr lang="tr-TR" smtClean="0"/>
              <a:pPr/>
              <a:t>12.03.2020</a:t>
            </a:fld>
            <a:endParaRPr lang="tr-TR" dirty="0"/>
          </a:p>
        </p:txBody>
      </p:sp>
      <p:sp>
        <p:nvSpPr>
          <p:cNvPr id="4"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414953802"/>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BC604D1-8752-4679-986D-F130D3CB04CC}"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2001508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F62F1E9-2924-4E3F-BAF9-8598FAAF24C3}" type="datetime1">
              <a:rPr lang="tr-TR" smtClean="0"/>
              <a:pPr/>
              <a:t>12.03.2020</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180592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4_Yalnızca Başlık">
    <p:spTree>
      <p:nvGrpSpPr>
        <p:cNvPr id="1" name=""/>
        <p:cNvGrpSpPr/>
        <p:nvPr/>
      </p:nvGrpSpPr>
      <p:grpSpPr>
        <a:xfrm>
          <a:off x="0" y="0"/>
          <a:ext cx="0" cy="0"/>
          <a:chOff x="0" y="0"/>
          <a:chExt cx="0" cy="0"/>
        </a:xfrm>
      </p:grpSpPr>
      <p:sp>
        <p:nvSpPr>
          <p:cNvPr id="6" name="Dikdörtgen 5"/>
          <p:cNvSpPr/>
          <p:nvPr userDrawn="1"/>
        </p:nvSpPr>
        <p:spPr>
          <a:xfrm>
            <a:off x="0" y="658025"/>
            <a:ext cx="12192000" cy="6409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3" name="Veri Yer Tutucusu 2"/>
          <p:cNvSpPr>
            <a:spLocks noGrp="1"/>
          </p:cNvSpPr>
          <p:nvPr>
            <p:ph type="dt" sz="half" idx="10"/>
          </p:nvPr>
        </p:nvSpPr>
        <p:spPr/>
        <p:txBody>
          <a:bodyPr/>
          <a:lstStyle/>
          <a:p>
            <a:fld id="{946B7D15-6306-4555-9423-AAD7FA874A97}" type="datetime1">
              <a:rPr lang="tr-TR" smtClean="0"/>
              <a:pPr/>
              <a:t>12.03.2020</a:t>
            </a:fld>
            <a:endParaRPr lang="tr-TR" dirty="0"/>
          </a:p>
        </p:txBody>
      </p:sp>
      <p:sp>
        <p:nvSpPr>
          <p:cNvPr id="4" name="Altbilgi Yer Tutucusu 3"/>
          <p:cNvSpPr>
            <a:spLocks noGrp="1"/>
          </p:cNvSpPr>
          <p:nvPr>
            <p:ph type="ftr" sz="quarter" idx="11"/>
          </p:nvPr>
        </p:nvSpPr>
        <p:spPr/>
        <p:txBody>
          <a:bodyPr/>
          <a:lstStyle/>
          <a:p>
            <a:r>
              <a:rPr lang="tr-TR" dirty="0"/>
              <a:t>Merkez İSGB</a:t>
            </a:r>
          </a:p>
        </p:txBody>
      </p:sp>
      <p:sp>
        <p:nvSpPr>
          <p:cNvPr id="5" name="Slayt Numarası Yer Tutucusu 4"/>
          <p:cNvSpPr>
            <a:spLocks noGrp="1"/>
          </p:cNvSpPr>
          <p:nvPr>
            <p:ph type="sldNum" sz="quarter" idx="12"/>
          </p:nvPr>
        </p:nvSpPr>
        <p:spPr>
          <a:xfrm>
            <a:off x="11363227" y="6309215"/>
            <a:ext cx="477543" cy="477542"/>
          </a:xfrm>
        </p:spPr>
        <p:txBody>
          <a:bodyPr/>
          <a:lstStyle>
            <a:lvl1pPr algn="ctr">
              <a:defRPr sz="1800" b="1"/>
            </a:lvl1pPr>
          </a:lstStyle>
          <a:p>
            <a:fld id="{1EDBCF86-4C6C-45BD-AB90-9F5A9BF58ABB}" type="slidenum">
              <a:rPr lang="tr-TR" smtClean="0"/>
              <a:pPr/>
              <a:t>‹#›</a:t>
            </a:fld>
            <a:endParaRPr lang="tr-TR" dirty="0"/>
          </a:p>
        </p:txBody>
      </p:sp>
      <p:sp>
        <p:nvSpPr>
          <p:cNvPr id="8" name="Unvan 1"/>
          <p:cNvSpPr txBox="1">
            <a:spLocks/>
          </p:cNvSpPr>
          <p:nvPr userDrawn="1"/>
        </p:nvSpPr>
        <p:spPr>
          <a:xfrm>
            <a:off x="1627138" y="794166"/>
            <a:ext cx="10080600" cy="45352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İŞYERİ</a:t>
            </a:r>
            <a:r>
              <a:rPr lang="tr-TR" sz="2400" b="1" cap="none" spc="0" baseline="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cs typeface="Times New Roman" pitchFamily="18" charset="0"/>
              </a:rPr>
              <a:t> SAĞLIK VE GÜVENLİK BİRİMİ DAİRE BAŞKANLIĞI</a:t>
            </a:r>
            <a:endParaRPr lang="tr-TR" sz="2400" b="1" cap="none" spc="0" dirty="0">
              <a:ln w="13462">
                <a:solidFill>
                  <a:schemeClr val="bg1"/>
                </a:solidFill>
                <a:prstDash val="solid"/>
              </a:ln>
              <a:solidFill>
                <a:schemeClr val="bg1"/>
              </a:solidFill>
              <a:effectLst>
                <a:outerShdw dist="38100" dir="2700000" algn="bl" rotWithShape="0">
                  <a:schemeClr val="tx1"/>
                </a:outerShdw>
              </a:effectLst>
              <a:latin typeface="Arial Black" panose="020B0A04020102020204" pitchFamily="34" charset="0"/>
            </a:endParaRPr>
          </a:p>
        </p:txBody>
      </p:sp>
      <p:cxnSp>
        <p:nvCxnSpPr>
          <p:cNvPr id="15" name="Düz Bağlayıcı 14"/>
          <p:cNvCxnSpPr>
            <a:endCxn id="16" idx="2"/>
          </p:cNvCxnSpPr>
          <p:nvPr userDrawn="1"/>
        </p:nvCxnSpPr>
        <p:spPr>
          <a:xfrm>
            <a:off x="885335" y="6532940"/>
            <a:ext cx="10477893" cy="15046"/>
          </a:xfrm>
          <a:prstGeom prst="line">
            <a:avLst/>
          </a:prstGeom>
          <a:ln>
            <a:solidFill>
              <a:srgbClr val="FF0000"/>
            </a:solidFill>
          </a:ln>
        </p:spPr>
        <p:style>
          <a:lnRef idx="1">
            <a:schemeClr val="accent6"/>
          </a:lnRef>
          <a:fillRef idx="0">
            <a:schemeClr val="accent6"/>
          </a:fillRef>
          <a:effectRef idx="0">
            <a:schemeClr val="accent6"/>
          </a:effectRef>
          <a:fontRef idx="minor">
            <a:schemeClr val="tx1"/>
          </a:fontRef>
        </p:style>
      </p:cxnSp>
      <p:sp>
        <p:nvSpPr>
          <p:cNvPr id="16" name="Oval 15"/>
          <p:cNvSpPr/>
          <p:nvPr userDrawn="1"/>
        </p:nvSpPr>
        <p:spPr>
          <a:xfrm>
            <a:off x="11363228" y="6309215"/>
            <a:ext cx="477542" cy="477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7" name="Oval 6"/>
          <p:cNvSpPr/>
          <p:nvPr userDrawn="1"/>
        </p:nvSpPr>
        <p:spPr>
          <a:xfrm>
            <a:off x="327905" y="51276"/>
            <a:ext cx="1227430" cy="12274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327905" y="51278"/>
            <a:ext cx="1239135" cy="1239135"/>
          </a:xfrm>
          <a:prstGeom prst="rect">
            <a:avLst/>
          </a:prstGeom>
          <a:noFill/>
          <a:ln>
            <a:noFill/>
          </a:ln>
        </p:spPr>
      </p:pic>
    </p:spTree>
    <p:extLst>
      <p:ext uri="{BB962C8B-B14F-4D97-AF65-F5344CB8AC3E}">
        <p14:creationId xmlns:p14="http://schemas.microsoft.com/office/powerpoint/2010/main" xmlns="" val="3016445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6E3AEB7-331C-4D28-A8BA-C287AA4B8AAF}" type="datetime1">
              <a:rPr lang="tr-TR" smtClean="0"/>
              <a:pPr/>
              <a:t>12.03.2020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2953042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6834351-B503-41A4-989B-3C02B9529574}" type="datetime1">
              <a:rPr lang="tr-TR" smtClean="0"/>
              <a:pPr/>
              <a:t>12.03.2020</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50485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65D8B5D9-5347-43EF-9D7A-CAA8CB63A481}" type="datetime1">
              <a:rPr lang="tr-TR" smtClean="0"/>
              <a:pPr/>
              <a:t>12.03.2020</a:t>
            </a:fld>
            <a:endParaRPr lang="tr-TR" dirty="0"/>
          </a:p>
        </p:txBody>
      </p:sp>
      <p:sp>
        <p:nvSpPr>
          <p:cNvPr id="5" name="Footer Placeholder 3"/>
          <p:cNvSpPr>
            <a:spLocks noGrp="1"/>
          </p:cNvSpPr>
          <p:nvPr>
            <p:ph type="ftr" sz="quarter" idx="11"/>
          </p:nvPr>
        </p:nvSpPr>
        <p:spPr/>
        <p:txBody>
          <a:bodyPr/>
          <a:lstStyle/>
          <a:p>
            <a:endParaRPr lang="tr-TR" dirty="0"/>
          </a:p>
        </p:txBody>
      </p:sp>
      <p:sp>
        <p:nvSpPr>
          <p:cNvPr id="6" name="Slide Number Placeholder 4"/>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40840738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0E6A563-5940-4660-AD98-C94B09F5F84A}" type="datetime1">
              <a:rPr lang="tr-TR" smtClean="0"/>
              <a:pPr/>
              <a:t>12.03.2020</a:t>
            </a:fld>
            <a:endParaRPr lang="tr-TR" dirty="0"/>
          </a:p>
        </p:txBody>
      </p:sp>
      <p:sp>
        <p:nvSpPr>
          <p:cNvPr id="5" name="Footer Placeholder 2"/>
          <p:cNvSpPr>
            <a:spLocks noGrp="1"/>
          </p:cNvSpPr>
          <p:nvPr>
            <p:ph type="ftr" sz="quarter" idx="11"/>
          </p:nvPr>
        </p:nvSpPr>
        <p:spPr/>
        <p:txBody>
          <a:bodyPr/>
          <a:lstStyle/>
          <a:p>
            <a:endParaRPr lang="tr-TR" dirty="0"/>
          </a:p>
        </p:txBody>
      </p:sp>
      <p:sp>
        <p:nvSpPr>
          <p:cNvPr id="6" name="Slide Number Placeholder 3"/>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4213969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A4D06407-2BD7-4A2B-B695-7369B887FC1C}" type="datetime1">
              <a:rPr lang="tr-TR" smtClean="0"/>
              <a:pPr/>
              <a:t>12.03.2020</a:t>
            </a:fld>
            <a:endParaRPr lang="tr-TR" dirty="0"/>
          </a:p>
        </p:txBody>
      </p:sp>
      <p:sp>
        <p:nvSpPr>
          <p:cNvPr id="5" name="Footer Placeholder 5"/>
          <p:cNvSpPr>
            <a:spLocks noGrp="1"/>
          </p:cNvSpPr>
          <p:nvPr>
            <p:ph type="ftr" sz="quarter" idx="11"/>
          </p:nvPr>
        </p:nvSpPr>
        <p:spPr/>
        <p:txBody>
          <a:bodyPr/>
          <a:lstStyle/>
          <a:p>
            <a:endParaRPr lang="tr-TR" dirty="0"/>
          </a:p>
        </p:txBody>
      </p:sp>
      <p:sp>
        <p:nvSpPr>
          <p:cNvPr id="6"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1318127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ED9F39B-2E78-4927-97E1-2303DE3FCD2A}" type="datetime1">
              <a:rPr lang="tr-TR" smtClean="0"/>
              <a:pPr/>
              <a:t>12.03.2020</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1797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image" Target="../media/image3.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5.png"/><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D8B5D9-5347-43EF-9D7A-CAA8CB63A481}" type="datetime1">
              <a:rPr lang="tr-TR" smtClean="0"/>
              <a:pPr/>
              <a:t>12.03.2020</a:t>
            </a:fld>
            <a:endParaRPr lang="tr-T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808318059"/>
      </p:ext>
    </p:extLst>
  </p:cSld>
  <p:clrMap bg1="dk1" tx1="lt1" bg2="dk2" tx2="lt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 id="2147484196" r:id="rId13"/>
    <p:sldLayoutId id="2147484197" r:id="rId14"/>
    <p:sldLayoutId id="2147484198" r:id="rId15"/>
    <p:sldLayoutId id="2147484199" r:id="rId16"/>
    <p:sldLayoutId id="2147484200"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D8B5D9-5347-43EF-9D7A-CAA8CB63A481}" type="datetime1">
              <a:rPr lang="tr-TR" smtClean="0"/>
              <a:pPr/>
              <a:t>12.03.2020</a:t>
            </a:fld>
            <a:endParaRPr lang="tr-TR"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EDBCF86-4C6C-45BD-AB90-9F5A9BF58ABB}" type="slidenum">
              <a:rPr lang="tr-TR" smtClean="0"/>
              <a:pPr/>
              <a:t>‹#›</a:t>
            </a:fld>
            <a:endParaRPr lang="tr-TR" dirty="0"/>
          </a:p>
        </p:txBody>
      </p:sp>
    </p:spTree>
    <p:extLst>
      <p:ext uri="{BB962C8B-B14F-4D97-AF65-F5344CB8AC3E}">
        <p14:creationId xmlns:p14="http://schemas.microsoft.com/office/powerpoint/2010/main" xmlns="" val="3685824616"/>
      </p:ext>
    </p:extLst>
  </p:cSld>
  <p:clrMap bg1="dk1" tx1="lt1" bg2="dk2"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 id="2147484213" r:id="rId12"/>
    <p:sldLayoutId id="2147484214" r:id="rId13"/>
    <p:sldLayoutId id="2147484215" r:id="rId14"/>
    <p:sldLayoutId id="2147484216" r:id="rId15"/>
    <p:sldLayoutId id="2147484217" r:id="rId16"/>
    <p:sldLayoutId id="2147484218" r:id="rId17"/>
    <p:sldLayoutId id="2147484219"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hyperlink" Target="https://www.cdc.gov/coronavirus/2019-ncov/summary.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hyperlink" Target="https://www.cdc.gov/coronavirus/2019-ncov/summary.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6" name="Dikdörtgen 5"/>
          <p:cNvSpPr/>
          <p:nvPr/>
        </p:nvSpPr>
        <p:spPr>
          <a:xfrm>
            <a:off x="3164637" y="2655553"/>
            <a:ext cx="6480690" cy="1585049"/>
          </a:xfrm>
          <a:prstGeom prst="rect">
            <a:avLst/>
          </a:prstGeom>
        </p:spPr>
        <p:txBody>
          <a:bodyPr wrap="square">
            <a:spAutoFit/>
          </a:bodyPr>
          <a:lstStyle/>
          <a:p>
            <a:pPr algn="ctr"/>
            <a:r>
              <a:rPr lang="tr-TR" sz="2500" b="1" dirty="0" smtClean="0">
                <a:ln/>
                <a:latin typeface="Times New Roman" panose="02020603050405020304" pitchFamily="18" charset="0"/>
                <a:cs typeface="Times New Roman" panose="02020603050405020304" pitchFamily="18" charset="0"/>
              </a:rPr>
              <a:t>OKUL  SAĞLIĞI  HİZMETLERİ</a:t>
            </a:r>
            <a:endParaRPr lang="tr-TR" sz="2500" b="1" dirty="0">
              <a:ln/>
              <a:latin typeface="Times New Roman" panose="02020603050405020304" pitchFamily="18" charset="0"/>
              <a:cs typeface="Times New Roman" panose="02020603050405020304" pitchFamily="18" charset="0"/>
            </a:endParaRPr>
          </a:p>
          <a:p>
            <a:pPr algn="ctr"/>
            <a:endParaRPr lang="tr-TR" sz="3600" b="1" dirty="0">
              <a:ln/>
              <a:latin typeface="Times New Roman" panose="02020603050405020304" pitchFamily="18" charset="0"/>
              <a:cs typeface="Times New Roman" panose="02020603050405020304" pitchFamily="18" charset="0"/>
            </a:endParaRPr>
          </a:p>
          <a:p>
            <a:pPr algn="ctr"/>
            <a:endParaRPr lang="tr-TR" sz="3600" b="1" dirty="0">
              <a:ln/>
              <a:latin typeface="Times New Roman" panose="02020603050405020304" pitchFamily="18" charset="0"/>
              <a:cs typeface="Times New Roman" panose="02020603050405020304" pitchFamily="18" charset="0"/>
            </a:endParaRPr>
          </a:p>
        </p:txBody>
      </p:sp>
      <p:sp>
        <p:nvSpPr>
          <p:cNvPr id="3" name="Metin kutusu 2"/>
          <p:cNvSpPr txBox="1"/>
          <p:nvPr/>
        </p:nvSpPr>
        <p:spPr>
          <a:xfrm>
            <a:off x="3767468" y="6018238"/>
            <a:ext cx="4919333" cy="646331"/>
          </a:xfrm>
          <a:prstGeom prst="rect">
            <a:avLst/>
          </a:prstGeom>
          <a:noFill/>
        </p:spPr>
        <p:txBody>
          <a:bodyPr wrap="square" rtlCol="0">
            <a:spAutoFit/>
          </a:bodyPr>
          <a:lstStyle/>
          <a:p>
            <a:pPr algn="ctr"/>
            <a:r>
              <a:rPr lang="tr-TR" b="1" dirty="0" smtClean="0">
                <a:solidFill>
                  <a:srgbClr val="FF0000"/>
                </a:solidFill>
                <a:latin typeface="Arial" panose="020B0604020202020204" pitchFamily="34" charset="0"/>
                <a:cs typeface="Arial" panose="020B0604020202020204" pitchFamily="34" charset="0"/>
              </a:rPr>
              <a:t>12 Mart 2020 </a:t>
            </a:r>
            <a:endParaRPr lang="tr-TR" b="1" dirty="0">
              <a:solidFill>
                <a:srgbClr val="FF0000"/>
              </a:solidFill>
              <a:latin typeface="Arial" panose="020B0604020202020204" pitchFamily="34" charset="0"/>
              <a:cs typeface="Arial" panose="020B0604020202020204" pitchFamily="34" charset="0"/>
            </a:endParaRPr>
          </a:p>
          <a:p>
            <a:pPr algn="ctr"/>
            <a:r>
              <a:rPr lang="tr-TR" b="1" dirty="0" smtClean="0">
                <a:solidFill>
                  <a:srgbClr val="FF0000"/>
                </a:solidFill>
                <a:latin typeface="Arial" panose="020B0604020202020204" pitchFamily="34" charset="0"/>
                <a:cs typeface="Arial" panose="020B0604020202020204" pitchFamily="34" charset="0"/>
              </a:rPr>
              <a:t>ANKARA</a:t>
            </a:r>
            <a:endParaRPr lang="tr-TR" b="1" dirty="0">
              <a:solidFill>
                <a:srgbClr val="FF0000"/>
              </a:solidFill>
              <a:latin typeface="Arial" panose="020B0604020202020204" pitchFamily="34" charset="0"/>
              <a:cs typeface="Arial" panose="020B0604020202020204" pitchFamily="34" charset="0"/>
            </a:endParaRPr>
          </a:p>
        </p:txBody>
      </p:sp>
      <p:sp>
        <p:nvSpPr>
          <p:cNvPr id="7" name="6 Dikdörtgen"/>
          <p:cNvSpPr/>
          <p:nvPr/>
        </p:nvSpPr>
        <p:spPr>
          <a:xfrm>
            <a:off x="2629596" y="3448077"/>
            <a:ext cx="7195075" cy="1938992"/>
          </a:xfrm>
          <a:prstGeom prst="rect">
            <a:avLst/>
          </a:prstGeom>
        </p:spPr>
        <p:txBody>
          <a:bodyPr wrap="square">
            <a:spAutoFit/>
          </a:bodyPr>
          <a:lstStyle/>
          <a:p>
            <a:pPr algn="ctr"/>
            <a:r>
              <a:rPr lang="tr-TR" sz="2400" b="1" dirty="0" smtClean="0"/>
              <a:t>Zeynep GALATA KARAMOLLAOĞLU</a:t>
            </a:r>
          </a:p>
          <a:p>
            <a:pPr algn="ctr"/>
            <a:r>
              <a:rPr lang="tr-TR" sz="2400" b="1" dirty="0" smtClean="0"/>
              <a:t>Sağlık Hizmetleri Öğretmeni</a:t>
            </a:r>
          </a:p>
          <a:p>
            <a:pPr algn="ctr"/>
            <a:endParaRPr lang="tr-TR" sz="2400" dirty="0"/>
          </a:p>
          <a:p>
            <a:pPr algn="ctr"/>
            <a:r>
              <a:rPr lang="tr-TR" sz="2400" b="1" dirty="0" smtClean="0"/>
              <a:t>Çankaya İlçe Milli Eğitim Müdürlüğü</a:t>
            </a:r>
          </a:p>
          <a:p>
            <a:pPr algn="ctr"/>
            <a:r>
              <a:rPr lang="tr-TR" sz="2400" b="1" dirty="0" smtClean="0"/>
              <a:t>Cankaya06_okulsagligi@meb.gov.tr</a:t>
            </a:r>
          </a:p>
        </p:txBody>
      </p:sp>
    </p:spTree>
    <p:extLst>
      <p:ext uri="{BB962C8B-B14F-4D97-AF65-F5344CB8AC3E}">
        <p14:creationId xmlns:p14="http://schemas.microsoft.com/office/powerpoint/2010/main" xmlns="" val="1989538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COVİD 2019 </a:t>
            </a:r>
            <a:endParaRPr lang="tr-TR" dirty="0"/>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38200" y="1401046"/>
            <a:ext cx="10074727" cy="5681758"/>
          </a:xfrm>
        </p:spPr>
      </p:pic>
      <p:sp>
        <p:nvSpPr>
          <p:cNvPr id="4" name="Slayt Numarası Yer Tutucusu 3"/>
          <p:cNvSpPr>
            <a:spLocks noGrp="1"/>
          </p:cNvSpPr>
          <p:nvPr>
            <p:ph type="sldNum" sz="quarter" idx="12"/>
          </p:nvPr>
        </p:nvSpPr>
        <p:spPr/>
        <p:txBody>
          <a:bodyPr/>
          <a:lstStyle/>
          <a:p>
            <a:fld id="{1EDBCF86-4C6C-45BD-AB90-9F5A9BF58ABB}" type="slidenum">
              <a:rPr lang="tr-TR" smtClean="0"/>
              <a:pPr/>
              <a:t>10</a:t>
            </a:fld>
            <a:endParaRPr lang="tr-TR" dirty="0"/>
          </a:p>
        </p:txBody>
      </p:sp>
    </p:spTree>
    <p:extLst>
      <p:ext uri="{BB962C8B-B14F-4D97-AF65-F5344CB8AC3E}">
        <p14:creationId xmlns:p14="http://schemas.microsoft.com/office/powerpoint/2010/main" xmlns="" val="292681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4800" dirty="0" err="1" smtClean="0"/>
              <a:t>Coronavirusler</a:t>
            </a:r>
            <a:r>
              <a:rPr lang="tr-TR" sz="4800" dirty="0" smtClean="0"/>
              <a:t> (</a:t>
            </a:r>
            <a:r>
              <a:rPr lang="tr-TR" sz="4800" dirty="0" err="1" smtClean="0"/>
              <a:t>CoV</a:t>
            </a:r>
            <a:r>
              <a:rPr lang="tr-TR" sz="4800" dirty="0" smtClean="0"/>
              <a:t>), </a:t>
            </a:r>
          </a:p>
          <a:p>
            <a:pPr marL="0" indent="0">
              <a:buNone/>
            </a:pPr>
            <a:r>
              <a:rPr lang="tr-TR" sz="4800" dirty="0" smtClean="0"/>
              <a:t>(MERS-</a:t>
            </a:r>
            <a:r>
              <a:rPr lang="tr-TR" sz="4800" dirty="0" err="1" smtClean="0"/>
              <a:t>CoV</a:t>
            </a:r>
            <a:r>
              <a:rPr lang="tr-TR" sz="4800" dirty="0" smtClean="0"/>
              <a:t>) </a:t>
            </a:r>
          </a:p>
          <a:p>
            <a:pPr marL="0" indent="0">
              <a:buNone/>
            </a:pPr>
            <a:r>
              <a:rPr lang="tr-TR" sz="4800" dirty="0" smtClean="0"/>
              <a:t>(SARS-</a:t>
            </a:r>
            <a:r>
              <a:rPr lang="tr-TR" sz="4800" dirty="0" err="1" smtClean="0"/>
              <a:t>CoV</a:t>
            </a:r>
            <a:r>
              <a:rPr lang="tr-TR" sz="4800" dirty="0" smtClean="0"/>
              <a:t>) </a:t>
            </a:r>
          </a:p>
          <a:p>
            <a:pPr marL="0" indent="0">
              <a:buNone/>
            </a:pPr>
            <a:r>
              <a:rPr lang="tr-TR" sz="4800" dirty="0" smtClean="0"/>
              <a:t>çeşitli hastalıklara neden olan büyük bir virüs ailesidir.</a:t>
            </a:r>
            <a:endParaRPr lang="tr-TR" sz="48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11</a:t>
            </a:fld>
            <a:endParaRPr lang="tr-TR" dirty="0"/>
          </a:p>
        </p:txBody>
      </p:sp>
    </p:spTree>
    <p:extLst>
      <p:ext uri="{BB962C8B-B14F-4D97-AF65-F5344CB8AC3E}">
        <p14:creationId xmlns:p14="http://schemas.microsoft.com/office/powerpoint/2010/main" xmlns="" val="1446858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3600" dirty="0" err="1" smtClean="0"/>
              <a:t>Coronavirusler</a:t>
            </a:r>
            <a:r>
              <a:rPr lang="tr-TR" sz="3600" dirty="0" smtClean="0"/>
              <a:t> </a:t>
            </a:r>
            <a:r>
              <a:rPr lang="tr-TR" sz="3600" dirty="0" err="1" smtClean="0"/>
              <a:t>zoonotiktir</a:t>
            </a:r>
            <a:endParaRPr lang="tr-TR" sz="3600" dirty="0" smtClean="0"/>
          </a:p>
          <a:p>
            <a:r>
              <a:rPr lang="tr-TR" sz="3600" dirty="0" smtClean="0"/>
              <a:t>SARS-</a:t>
            </a:r>
            <a:r>
              <a:rPr lang="tr-TR" sz="3600" dirty="0" err="1" smtClean="0"/>
              <a:t>CoV'un</a:t>
            </a:r>
            <a:r>
              <a:rPr lang="tr-TR" sz="3600" dirty="0" smtClean="0"/>
              <a:t> misk kedilerinden, </a:t>
            </a:r>
          </a:p>
          <a:p>
            <a:r>
              <a:rPr lang="tr-TR" sz="3600" dirty="0" smtClean="0"/>
              <a:t>MERS-</a:t>
            </a:r>
            <a:r>
              <a:rPr lang="tr-TR" sz="3600" dirty="0" err="1" smtClean="0"/>
              <a:t>CoV'un</a:t>
            </a:r>
            <a:r>
              <a:rPr lang="tr-TR" sz="3600" dirty="0" smtClean="0"/>
              <a:t> ise tek hörgüçlü develerden insanlara bulaştığı ortaya çıkmıştır. Henüz insanlara bulaşmamış olan ancak hayvanlarda saptanan birçok </a:t>
            </a:r>
            <a:r>
              <a:rPr lang="tr-TR" sz="3600" dirty="0" err="1" smtClean="0"/>
              <a:t>coronovirüs</a:t>
            </a:r>
            <a:r>
              <a:rPr lang="tr-TR" sz="3600" dirty="0" smtClean="0"/>
              <a:t> mevcuttur. </a:t>
            </a:r>
            <a:endParaRPr lang="tr-TR" sz="36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12</a:t>
            </a:fld>
            <a:endParaRPr lang="tr-TR" dirty="0"/>
          </a:p>
        </p:txBody>
      </p:sp>
    </p:spTree>
    <p:extLst>
      <p:ext uri="{BB962C8B-B14F-4D97-AF65-F5344CB8AC3E}">
        <p14:creationId xmlns:p14="http://schemas.microsoft.com/office/powerpoint/2010/main" xmlns="" val="90347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Covid-2019</a:t>
            </a:r>
            <a:endParaRPr lang="tr-TR" dirty="0"/>
          </a:p>
        </p:txBody>
      </p:sp>
      <p:sp>
        <p:nvSpPr>
          <p:cNvPr id="3" name="İçerik Yer Tutucusu 2"/>
          <p:cNvSpPr>
            <a:spLocks noGrp="1"/>
          </p:cNvSpPr>
          <p:nvPr>
            <p:ph idx="1"/>
          </p:nvPr>
        </p:nvSpPr>
        <p:spPr/>
        <p:txBody>
          <a:bodyPr>
            <a:normAutofit fontScale="92500" lnSpcReduction="20000"/>
          </a:bodyPr>
          <a:lstStyle/>
          <a:p>
            <a:r>
              <a:rPr lang="tr-TR" sz="6000" dirty="0" smtClean="0"/>
              <a:t>İnsan, yarasa, domuz, kedi, köpek, kemirgen ve kanatlılarda bulunabilmektedirler (evcil ve yabani hayvanlarda).</a:t>
            </a:r>
            <a:endParaRPr lang="tr-TR" sz="60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13</a:t>
            </a:fld>
            <a:endParaRPr lang="tr-TR" dirty="0"/>
          </a:p>
        </p:txBody>
      </p:sp>
    </p:spTree>
    <p:extLst>
      <p:ext uri="{BB962C8B-B14F-4D97-AF65-F5344CB8AC3E}">
        <p14:creationId xmlns:p14="http://schemas.microsoft.com/office/powerpoint/2010/main" xmlns="" val="4165447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a:xfrm>
            <a:off x="191068" y="906507"/>
            <a:ext cx="11532357" cy="4195481"/>
          </a:xfrm>
        </p:spPr>
        <p:txBody>
          <a:bodyPr>
            <a:noAutofit/>
          </a:bodyPr>
          <a:lstStyle/>
          <a:p>
            <a:r>
              <a:rPr lang="tr-TR" sz="3600" dirty="0" smtClean="0"/>
              <a:t>İlk </a:t>
            </a:r>
            <a:r>
              <a:rPr lang="tr-TR" sz="3600" dirty="0" err="1" smtClean="0"/>
              <a:t>importe</a:t>
            </a:r>
            <a:r>
              <a:rPr lang="tr-TR" sz="3600" dirty="0" smtClean="0"/>
              <a:t> vaka 13 Ocak 2020’de Tayland’dan bildirilen, 61 yaşındaki Çinli bir kadındır. Japonya Sağlık Bakanlığı tarafından 14 Ocak 2020'de, 30'lu yaşlarda bir erkek hasta ikinci </a:t>
            </a:r>
            <a:r>
              <a:rPr lang="tr-TR" sz="3600" dirty="0" err="1" smtClean="0"/>
              <a:t>importe</a:t>
            </a:r>
            <a:r>
              <a:rPr lang="tr-TR" sz="3600" dirty="0" smtClean="0"/>
              <a:t> vaka olarak bildirilmiştir. Tayland ve Japonya'dan bildirilen iki </a:t>
            </a:r>
            <a:r>
              <a:rPr lang="tr-TR" sz="3600" dirty="0" err="1" smtClean="0"/>
              <a:t>importe</a:t>
            </a:r>
            <a:r>
              <a:rPr lang="tr-TR" sz="3600" dirty="0" smtClean="0"/>
              <a:t> vakanın </a:t>
            </a:r>
            <a:r>
              <a:rPr lang="tr-TR" sz="3600" dirty="0" err="1" smtClean="0"/>
              <a:t>Wuhan</a:t>
            </a:r>
            <a:r>
              <a:rPr lang="tr-TR" sz="3600" dirty="0" smtClean="0"/>
              <a:t> eyaletine seyahat öyküsü olup, ilk kümelenmenin tespit edildiği deniz ürünleri pazarına ziyaret öyküsü bulunmamaktadır. Ayrıca kıtalar arası </a:t>
            </a:r>
            <a:r>
              <a:rPr lang="tr-TR" sz="3600" dirty="0" err="1" smtClean="0"/>
              <a:t>importe</a:t>
            </a:r>
            <a:r>
              <a:rPr lang="tr-TR" sz="3600" dirty="0" smtClean="0"/>
              <a:t> vaka bildirimi de yapılmıştır. </a:t>
            </a:r>
            <a:endParaRPr lang="tr-TR" sz="36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14</a:t>
            </a:fld>
            <a:endParaRPr lang="tr-TR" dirty="0"/>
          </a:p>
        </p:txBody>
      </p:sp>
    </p:spTree>
    <p:extLst>
      <p:ext uri="{BB962C8B-B14F-4D97-AF65-F5344CB8AC3E}">
        <p14:creationId xmlns:p14="http://schemas.microsoft.com/office/powerpoint/2010/main" xmlns="" val="4170210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23258" y="288131"/>
            <a:ext cx="9525000" cy="6250781"/>
          </a:xfrm>
        </p:spPr>
      </p:pic>
      <p:sp>
        <p:nvSpPr>
          <p:cNvPr id="4" name="Slayt Numarası Yer Tutucusu 3"/>
          <p:cNvSpPr>
            <a:spLocks noGrp="1"/>
          </p:cNvSpPr>
          <p:nvPr>
            <p:ph type="sldNum" sz="quarter" idx="12"/>
          </p:nvPr>
        </p:nvSpPr>
        <p:spPr/>
        <p:txBody>
          <a:bodyPr/>
          <a:lstStyle/>
          <a:p>
            <a:fld id="{1EDBCF86-4C6C-45BD-AB90-9F5A9BF58ABB}" type="slidenum">
              <a:rPr lang="tr-TR" smtClean="0"/>
              <a:pPr/>
              <a:t>15</a:t>
            </a:fld>
            <a:endParaRPr lang="tr-TR" dirty="0"/>
          </a:p>
        </p:txBody>
      </p:sp>
    </p:spTree>
    <p:extLst>
      <p:ext uri="{BB962C8B-B14F-4D97-AF65-F5344CB8AC3E}">
        <p14:creationId xmlns:p14="http://schemas.microsoft.com/office/powerpoint/2010/main" xmlns="" val="4245422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122830" y="2052918"/>
            <a:ext cx="9927023" cy="4195481"/>
          </a:xfrm>
        </p:spPr>
        <p:txBody>
          <a:bodyPr>
            <a:normAutofit fontScale="92500" lnSpcReduction="20000"/>
          </a:bodyPr>
          <a:lstStyle/>
          <a:p>
            <a:r>
              <a:rPr lang="tr-TR" sz="4800" dirty="0" smtClean="0"/>
              <a:t>İnsanlarda </a:t>
            </a:r>
            <a:r>
              <a:rPr lang="tr-TR" sz="4800" dirty="0" err="1" smtClean="0"/>
              <a:t>Coronavirus’un</a:t>
            </a:r>
            <a:r>
              <a:rPr lang="tr-TR" sz="4800" dirty="0" smtClean="0"/>
              <a:t> neden olduğu hastalık spektrumu basit soğuk algınlığından ciddi akut solunum sendromuna (Severe </a:t>
            </a:r>
            <a:r>
              <a:rPr lang="tr-TR" sz="4800" dirty="0" err="1" smtClean="0"/>
              <a:t>Acute</a:t>
            </a:r>
            <a:r>
              <a:rPr lang="tr-TR" sz="4800" dirty="0" smtClean="0"/>
              <a:t> </a:t>
            </a:r>
            <a:r>
              <a:rPr lang="tr-TR" sz="4800" dirty="0" err="1" smtClean="0"/>
              <a:t>Respiratory</a:t>
            </a:r>
            <a:r>
              <a:rPr lang="tr-TR" sz="4800" dirty="0" smtClean="0"/>
              <a:t> </a:t>
            </a:r>
            <a:r>
              <a:rPr lang="tr-TR" sz="4800" dirty="0" err="1" smtClean="0"/>
              <a:t>Syndrome</a:t>
            </a:r>
            <a:r>
              <a:rPr lang="tr-TR" sz="4800" dirty="0" smtClean="0"/>
              <a:t>, SARS) kadar değişkenlik gösterebilmektedir. </a:t>
            </a:r>
            <a:endParaRPr lang="tr-TR" sz="48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16</a:t>
            </a:fld>
            <a:endParaRPr lang="tr-TR" dirty="0"/>
          </a:p>
        </p:txBody>
      </p:sp>
    </p:spTree>
    <p:extLst>
      <p:ext uri="{BB962C8B-B14F-4D97-AF65-F5344CB8AC3E}">
        <p14:creationId xmlns:p14="http://schemas.microsoft.com/office/powerpoint/2010/main" xmlns="" val="1344985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p:txBody>
          <a:bodyPr/>
          <a:lstStyle/>
          <a:p>
            <a:endParaRPr lang="tr-TR" dirty="0"/>
          </a:p>
        </p:txBody>
      </p:sp>
      <p:pic>
        <p:nvPicPr>
          <p:cNvPr id="2" name="Resim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10443" y="0"/>
            <a:ext cx="14777357" cy="6858000"/>
          </a:xfrm>
          <a:prstGeom prst="rect">
            <a:avLst/>
          </a:prstGeom>
        </p:spPr>
      </p:pic>
    </p:spTree>
    <p:extLst>
      <p:ext uri="{BB962C8B-B14F-4D97-AF65-F5344CB8AC3E}">
        <p14:creationId xmlns:p14="http://schemas.microsoft.com/office/powerpoint/2010/main" xmlns="" val="166911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p:txBody>
          <a:bodyPr/>
          <a:lstStyle/>
          <a:p>
            <a:endParaRPr lang="tr-TR" dirty="0"/>
          </a:p>
        </p:txBody>
      </p:sp>
      <p:pic>
        <p:nvPicPr>
          <p:cNvPr id="2" name="Resim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22714" y="0"/>
            <a:ext cx="8545285" cy="6836227"/>
          </a:xfrm>
          <a:prstGeom prst="rect">
            <a:avLst/>
          </a:prstGeom>
        </p:spPr>
      </p:pic>
    </p:spTree>
    <p:extLst>
      <p:ext uri="{BB962C8B-B14F-4D97-AF65-F5344CB8AC3E}">
        <p14:creationId xmlns:p14="http://schemas.microsoft.com/office/powerpoint/2010/main" xmlns="" val="3613980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524000" y="1122362"/>
            <a:ext cx="9269186" cy="4674281"/>
          </a:xfrm>
        </p:spPr>
        <p:txBody>
          <a:bodyPr>
            <a:normAutofit/>
          </a:bodyPr>
          <a:lstStyle/>
          <a:p>
            <a:r>
              <a:rPr lang="tr-TR" sz="9600" b="1" dirty="0" smtClean="0"/>
              <a:t>31 Aralık 2019</a:t>
            </a:r>
            <a:br>
              <a:rPr lang="tr-TR" sz="9600" b="1" dirty="0" smtClean="0"/>
            </a:br>
            <a:r>
              <a:rPr lang="tr-TR" sz="9600" b="1" dirty="0" smtClean="0"/>
              <a:t>7 Ocak 2020</a:t>
            </a:r>
            <a:br>
              <a:rPr lang="tr-TR" sz="9600" b="1" dirty="0" smtClean="0"/>
            </a:br>
            <a:r>
              <a:rPr lang="tr-TR" sz="9600" b="1" dirty="0" smtClean="0"/>
              <a:t>30 Ocak 2020</a:t>
            </a:r>
            <a:endParaRPr lang="tr-TR" sz="9600" b="1" dirty="0"/>
          </a:p>
        </p:txBody>
      </p:sp>
    </p:spTree>
    <p:extLst>
      <p:ext uri="{BB962C8B-B14F-4D97-AF65-F5344CB8AC3E}">
        <p14:creationId xmlns:p14="http://schemas.microsoft.com/office/powerpoint/2010/main" xmlns="" val="768535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2253568" y="4077835"/>
            <a:ext cx="9144000" cy="2387600"/>
          </a:xfrm>
        </p:spPr>
        <p:txBody>
          <a:bodyPr>
            <a:noAutofit/>
          </a:bodyPr>
          <a:lstStyle/>
          <a:p>
            <a:pPr algn="l"/>
            <a:r>
              <a:rPr lang="tr-TR" sz="4000" dirty="0" smtClean="0">
                <a:latin typeface="Comic Sans MS" panose="030F0702030302020204" pitchFamily="66" charset="0"/>
              </a:rPr>
              <a:t>Sunum Planı:</a:t>
            </a:r>
            <a:br>
              <a:rPr lang="tr-TR" sz="4000" dirty="0" smtClean="0">
                <a:latin typeface="Comic Sans MS" panose="030F0702030302020204" pitchFamily="66" charset="0"/>
              </a:rPr>
            </a:br>
            <a:r>
              <a:rPr lang="tr-TR" sz="4000" dirty="0" smtClean="0">
                <a:latin typeface="Comic Sans MS" panose="030F0702030302020204" pitchFamily="66" charset="0"/>
              </a:rPr>
              <a:t>1.	Okul Sağlığı Hizmetleri Tanımı</a:t>
            </a:r>
            <a:br>
              <a:rPr lang="tr-TR" sz="4000" dirty="0" smtClean="0">
                <a:latin typeface="Comic Sans MS" panose="030F0702030302020204" pitchFamily="66" charset="0"/>
              </a:rPr>
            </a:br>
            <a:r>
              <a:rPr lang="tr-TR" sz="4000" dirty="0" smtClean="0">
                <a:latin typeface="Comic Sans MS" panose="030F0702030302020204" pitchFamily="66" charset="0"/>
              </a:rPr>
              <a:t>2.	Okul Sağlığı Neden Önemli?</a:t>
            </a:r>
            <a:br>
              <a:rPr lang="tr-TR" sz="4000" dirty="0" smtClean="0">
                <a:latin typeface="Comic Sans MS" panose="030F0702030302020204" pitchFamily="66" charset="0"/>
              </a:rPr>
            </a:br>
            <a:r>
              <a:rPr lang="tr-TR" sz="4000" dirty="0" smtClean="0">
                <a:latin typeface="Comic Sans MS" panose="030F0702030302020204" pitchFamily="66" charset="0"/>
              </a:rPr>
              <a:t>3.	Mikroorganizmalar ve Özellikleri</a:t>
            </a:r>
            <a:br>
              <a:rPr lang="tr-TR" sz="4000" dirty="0" smtClean="0">
                <a:latin typeface="Comic Sans MS" panose="030F0702030302020204" pitchFamily="66" charset="0"/>
              </a:rPr>
            </a:br>
            <a:r>
              <a:rPr lang="tr-TR" sz="4000" dirty="0" smtClean="0">
                <a:latin typeface="Comic Sans MS" panose="030F0702030302020204" pitchFamily="66" charset="0"/>
              </a:rPr>
              <a:t>4.	Bulaşıcı Hastalıklar ile Mücadele</a:t>
            </a:r>
            <a:br>
              <a:rPr lang="tr-TR" sz="4000" dirty="0" smtClean="0">
                <a:latin typeface="Comic Sans MS" panose="030F0702030302020204" pitchFamily="66" charset="0"/>
              </a:rPr>
            </a:br>
            <a:r>
              <a:rPr lang="tr-TR" sz="4000" dirty="0" smtClean="0">
                <a:latin typeface="Comic Sans MS" panose="030F0702030302020204" pitchFamily="66" charset="0"/>
              </a:rPr>
              <a:t>5.	WHO Okullar için önerileri</a:t>
            </a:r>
            <a:br>
              <a:rPr lang="tr-TR" sz="4000" dirty="0" smtClean="0">
                <a:latin typeface="Comic Sans MS" panose="030F0702030302020204" pitchFamily="66" charset="0"/>
              </a:rPr>
            </a:br>
            <a:r>
              <a:rPr lang="tr-TR" sz="4000" dirty="0" smtClean="0">
                <a:latin typeface="Comic Sans MS" panose="030F0702030302020204" pitchFamily="66" charset="0"/>
              </a:rPr>
              <a:t/>
            </a:r>
            <a:br>
              <a:rPr lang="tr-TR" sz="4000" dirty="0" smtClean="0">
                <a:latin typeface="Comic Sans MS" panose="030F0702030302020204" pitchFamily="66" charset="0"/>
              </a:rPr>
            </a:br>
            <a:r>
              <a:rPr lang="tr-TR" sz="4000" dirty="0" smtClean="0">
                <a:latin typeface="Comic Sans MS" panose="030F0702030302020204" pitchFamily="66" charset="0"/>
              </a:rPr>
              <a:t> </a:t>
            </a:r>
            <a:br>
              <a:rPr lang="tr-TR" sz="4000" dirty="0" smtClean="0">
                <a:latin typeface="Comic Sans MS" panose="030F0702030302020204" pitchFamily="66" charset="0"/>
              </a:rPr>
            </a:br>
            <a:endParaRPr lang="tr-TR" sz="4000" dirty="0">
              <a:latin typeface="Comic Sans MS" panose="030F0702030302020204" pitchFamily="66" charset="0"/>
            </a:endParaRPr>
          </a:p>
        </p:txBody>
      </p:sp>
    </p:spTree>
    <p:extLst>
      <p:ext uri="{BB962C8B-B14F-4D97-AF65-F5344CB8AC3E}">
        <p14:creationId xmlns:p14="http://schemas.microsoft.com/office/powerpoint/2010/main" xmlns="" val="1572859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837898" y="2350661"/>
            <a:ext cx="9465129" cy="3988480"/>
          </a:xfrm>
        </p:spPr>
        <p:txBody>
          <a:bodyPr>
            <a:normAutofit fontScale="90000"/>
          </a:bodyPr>
          <a:lstStyle/>
          <a:p>
            <a:r>
              <a:rPr lang="en-US" b="1" dirty="0"/>
              <a:t>COVID-19: IFRC, UNICEF and WHO issue guidance to protect children and support safe school operations</a:t>
            </a:r>
          </a:p>
        </p:txBody>
      </p:sp>
    </p:spTree>
    <p:extLst>
      <p:ext uri="{BB962C8B-B14F-4D97-AF65-F5344CB8AC3E}">
        <p14:creationId xmlns:p14="http://schemas.microsoft.com/office/powerpoint/2010/main" xmlns="" val="2690370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523999" y="1122363"/>
            <a:ext cx="10003971" cy="3890508"/>
          </a:xfrm>
        </p:spPr>
        <p:txBody>
          <a:bodyPr>
            <a:normAutofit/>
          </a:bodyPr>
          <a:lstStyle/>
          <a:p>
            <a:r>
              <a:rPr lang="en-US" dirty="0"/>
              <a:t>Frequently Asked Questions and </a:t>
            </a:r>
            <a:r>
              <a:rPr lang="en-US" dirty="0" smtClean="0"/>
              <a:t>Answers</a:t>
            </a:r>
            <a:endParaRPr lang="tr-TR" dirty="0"/>
          </a:p>
        </p:txBody>
      </p:sp>
    </p:spTree>
    <p:extLst>
      <p:ext uri="{BB962C8B-B14F-4D97-AF65-F5344CB8AC3E}">
        <p14:creationId xmlns:p14="http://schemas.microsoft.com/office/powerpoint/2010/main" xmlns="" val="346070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572986" y="3228749"/>
            <a:ext cx="9144000" cy="2387600"/>
          </a:xfrm>
        </p:spPr>
        <p:txBody>
          <a:bodyPr>
            <a:noAutofit/>
          </a:bodyPr>
          <a:lstStyle/>
          <a:p>
            <a:r>
              <a:rPr lang="en-US" sz="3600" b="1" dirty="0"/>
              <a:t>Are children more susceptible to the virus that causes COVID-19 compared with the general population and how can infection be prevented</a:t>
            </a:r>
            <a:r>
              <a:rPr lang="en-US" sz="3600" b="1" dirty="0" smtClean="0"/>
              <a:t>?</a:t>
            </a:r>
            <a:r>
              <a:rPr lang="tr-TR" sz="3600" b="1" dirty="0" smtClean="0"/>
              <a:t/>
            </a:r>
            <a:br>
              <a:rPr lang="tr-TR" sz="3600" b="1" dirty="0" smtClean="0"/>
            </a:br>
            <a:r>
              <a:rPr lang="tr-TR" sz="3600" dirty="0" smtClean="0">
                <a:hlinkClick r:id="rId4"/>
              </a:rPr>
              <a:t>https://www.cdc.gov/coronavirus/2019-ncov/summary.html#risk-assessment</a:t>
            </a:r>
            <a:endParaRPr lang="tr-TR" sz="3600" dirty="0"/>
          </a:p>
        </p:txBody>
      </p:sp>
    </p:spTree>
    <p:extLst>
      <p:ext uri="{BB962C8B-B14F-4D97-AF65-F5344CB8AC3E}">
        <p14:creationId xmlns:p14="http://schemas.microsoft.com/office/powerpoint/2010/main" xmlns="" val="536831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126784" y="1301977"/>
            <a:ext cx="10412186" cy="5556023"/>
          </a:xfrm>
        </p:spPr>
        <p:txBody>
          <a:bodyPr>
            <a:noAutofit/>
          </a:bodyPr>
          <a:lstStyle/>
          <a:p>
            <a:pPr algn="l"/>
            <a:r>
              <a:rPr lang="en-US" sz="3200" dirty="0"/>
              <a:t>No, there is no evidence that children are more susceptible. In fact, most confirmed cases of COVID-19 reported from China have occurred in adults. Infections in children have been reported, including in very young children. From limited information published from past Severe Acute Respiratory Syndrome coronavirus (SARS-</a:t>
            </a:r>
            <a:r>
              <a:rPr lang="en-US" sz="3200" dirty="0" err="1"/>
              <a:t>CoV</a:t>
            </a:r>
            <a:r>
              <a:rPr lang="en-US" sz="3200" dirty="0"/>
              <a:t>) and Middle East respiratory syndrome coronavirus (MERS-</a:t>
            </a:r>
            <a:r>
              <a:rPr lang="en-US" sz="3200" dirty="0" err="1"/>
              <a:t>CoV</a:t>
            </a:r>
            <a:r>
              <a:rPr lang="en-US" sz="3200" dirty="0"/>
              <a:t>) outbreaks, infection among children was relatively uncommon</a:t>
            </a:r>
            <a:r>
              <a:rPr lang="en-US" sz="3200" dirty="0" smtClean="0"/>
              <a:t>.</a:t>
            </a:r>
            <a:r>
              <a:rPr lang="tr-TR" sz="3200" dirty="0" smtClean="0"/>
              <a:t/>
            </a:r>
            <a:br>
              <a:rPr lang="tr-TR" sz="3200" dirty="0" smtClean="0"/>
            </a:br>
            <a:r>
              <a:rPr lang="tr-TR" sz="3200" dirty="0" smtClean="0">
                <a:hlinkClick r:id="rId4"/>
              </a:rPr>
              <a:t>https://www.cdc.gov/coronavirus/2019-ncov/summary.html#risk-assessment</a:t>
            </a:r>
            <a:endParaRPr lang="tr-TR" sz="3200" dirty="0"/>
          </a:p>
        </p:txBody>
      </p:sp>
    </p:spTree>
    <p:extLst>
      <p:ext uri="{BB962C8B-B14F-4D97-AF65-F5344CB8AC3E}">
        <p14:creationId xmlns:p14="http://schemas.microsoft.com/office/powerpoint/2010/main" xmlns="" val="4214871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864639" y="2102643"/>
            <a:ext cx="8825658" cy="3329581"/>
          </a:xfrm>
        </p:spPr>
        <p:txBody>
          <a:bodyPr>
            <a:noAutofit/>
          </a:bodyPr>
          <a:lstStyle/>
          <a:p>
            <a:r>
              <a:rPr lang="en-US" sz="4800" b="1" dirty="0"/>
              <a:t>Are children at increased risk for severe illness, morbidity, or mortality from COVID-19 infection compared with adults?</a:t>
            </a:r>
            <a:endParaRPr lang="tr-TR" sz="4800" dirty="0"/>
          </a:p>
        </p:txBody>
      </p:sp>
    </p:spTree>
    <p:extLst>
      <p:ext uri="{BB962C8B-B14F-4D97-AF65-F5344CB8AC3E}">
        <p14:creationId xmlns:p14="http://schemas.microsoft.com/office/powerpoint/2010/main" xmlns="" val="2974435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524000" y="1122363"/>
            <a:ext cx="10363200" cy="3890508"/>
          </a:xfrm>
        </p:spPr>
        <p:txBody>
          <a:bodyPr>
            <a:normAutofit fontScale="90000"/>
          </a:bodyPr>
          <a:lstStyle/>
          <a:p>
            <a:pPr algn="l"/>
            <a:r>
              <a:rPr lang="en-US" dirty="0"/>
              <a:t>There have been very few reports of the clinical outcomes for children with COVID-19 to date.</a:t>
            </a:r>
            <a:endParaRPr lang="tr-TR" dirty="0"/>
          </a:p>
        </p:txBody>
      </p:sp>
    </p:spTree>
    <p:extLst>
      <p:ext uri="{BB962C8B-B14F-4D97-AF65-F5344CB8AC3E}">
        <p14:creationId xmlns:p14="http://schemas.microsoft.com/office/powerpoint/2010/main" xmlns="" val="1305976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p:txBody>
          <a:bodyPr>
            <a:normAutofit fontScale="90000"/>
          </a:bodyPr>
          <a:lstStyle/>
          <a:p>
            <a:r>
              <a:rPr lang="en-US" b="1" dirty="0"/>
              <a:t>Are there any treatments available for children with COVID-19?</a:t>
            </a:r>
            <a:endParaRPr lang="tr-TR" dirty="0"/>
          </a:p>
        </p:txBody>
      </p:sp>
    </p:spTree>
    <p:extLst>
      <p:ext uri="{BB962C8B-B14F-4D97-AF65-F5344CB8AC3E}">
        <p14:creationId xmlns:p14="http://schemas.microsoft.com/office/powerpoint/2010/main" xmlns="" val="2845583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741809" y="2307609"/>
            <a:ext cx="8825658" cy="3329581"/>
          </a:xfrm>
        </p:spPr>
        <p:txBody>
          <a:bodyPr>
            <a:noAutofit/>
          </a:bodyPr>
          <a:lstStyle/>
          <a:p>
            <a:r>
              <a:rPr lang="en-US" sz="4400" dirty="0"/>
              <a:t>There are currently no antiviral drugs recommended or licensed by the U.S. Food and Drug Administration for COVID-19.</a:t>
            </a:r>
            <a:endParaRPr lang="tr-TR" sz="4400" dirty="0"/>
          </a:p>
        </p:txBody>
      </p:sp>
    </p:spTree>
    <p:extLst>
      <p:ext uri="{BB962C8B-B14F-4D97-AF65-F5344CB8AC3E}">
        <p14:creationId xmlns:p14="http://schemas.microsoft.com/office/powerpoint/2010/main" xmlns="" val="35830338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649267" y="4080759"/>
            <a:ext cx="9144000" cy="2387600"/>
          </a:xfrm>
        </p:spPr>
        <p:txBody>
          <a:bodyPr>
            <a:noAutofit/>
          </a:bodyPr>
          <a:lstStyle/>
          <a:p>
            <a:r>
              <a:rPr lang="en-US" sz="6000" dirty="0"/>
              <a:t>including covering coughs, cleaning hands often with soap and water or alcohol-based hand </a:t>
            </a:r>
            <a:r>
              <a:rPr lang="en-US" sz="6000" dirty="0" smtClean="0"/>
              <a:t>sanitizer</a:t>
            </a:r>
            <a:r>
              <a:rPr lang="tr-TR" sz="6000" dirty="0" smtClean="0"/>
              <a:t>…</a:t>
            </a:r>
            <a:endParaRPr lang="tr-TR" sz="6000" dirty="0"/>
          </a:p>
        </p:txBody>
      </p:sp>
    </p:spTree>
    <p:extLst>
      <p:ext uri="{BB962C8B-B14F-4D97-AF65-F5344CB8AC3E}">
        <p14:creationId xmlns:p14="http://schemas.microsoft.com/office/powerpoint/2010/main" xmlns="" val="3371604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85000" lnSpcReduction="20000"/>
          </a:bodyPr>
          <a:lstStyle/>
          <a:p>
            <a:r>
              <a:rPr lang="tr-TR" sz="4000" dirty="0" smtClean="0"/>
              <a:t>Dezenfeksiyon: Patojen mikroorganizmaların ve çok dirençli olmayan diğer mikroorganizmaların tahrip edilmesi veya virüslerin </a:t>
            </a:r>
            <a:r>
              <a:rPr lang="tr-TR" sz="4000" dirty="0" err="1" smtClean="0"/>
              <a:t>inaktive</a:t>
            </a:r>
            <a:r>
              <a:rPr lang="tr-TR" sz="4000" dirty="0" smtClean="0"/>
              <a:t> edilmesi, yani ortamın hijyenik hale getirilmesi için sıcak ya da soğuk su ve deterjan ya da kimyasal maddelerin uygulandığı tüm işlemlere dezenfeksiyon işlemleri denir. </a:t>
            </a:r>
            <a:endParaRPr lang="tr-TR" sz="40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29</a:t>
            </a:fld>
            <a:endParaRPr lang="tr-TR" dirty="0"/>
          </a:p>
        </p:txBody>
      </p:sp>
    </p:spTree>
    <p:extLst>
      <p:ext uri="{BB962C8B-B14F-4D97-AF65-F5344CB8AC3E}">
        <p14:creationId xmlns:p14="http://schemas.microsoft.com/office/powerpoint/2010/main" xmlns="" val="10346143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638300" y="3343049"/>
            <a:ext cx="9144000" cy="2387600"/>
          </a:xfrm>
        </p:spPr>
        <p:txBody>
          <a:bodyPr>
            <a:noAutofit/>
          </a:bodyPr>
          <a:lstStyle/>
          <a:p>
            <a:r>
              <a:rPr lang="tr-TR" sz="4000" b="1" dirty="0" smtClean="0">
                <a:solidFill>
                  <a:srgbClr val="FF0000"/>
                </a:solidFill>
                <a:latin typeface="Arial" panose="020B0604020202020204" pitchFamily="34" charset="0"/>
                <a:cs typeface="Arial" panose="020B0604020202020204" pitchFamily="34" charset="0"/>
              </a:rPr>
              <a:t>Okul sağlığı hizmetleri; </a:t>
            </a:r>
            <a:r>
              <a:rPr lang="tr-TR" sz="4000" dirty="0">
                <a:latin typeface="Arial" panose="020B0604020202020204" pitchFamily="34" charset="0"/>
                <a:cs typeface="Arial" panose="020B0604020202020204" pitchFamily="34" charset="0"/>
              </a:rPr>
              <a:t>Ö</a:t>
            </a:r>
            <a:r>
              <a:rPr lang="tr-TR" sz="4000" dirty="0" smtClean="0">
                <a:latin typeface="Arial" panose="020B0604020202020204" pitchFamily="34" charset="0"/>
                <a:cs typeface="Arial" panose="020B0604020202020204" pitchFamily="34" charset="0"/>
              </a:rPr>
              <a:t>ğrencilerin, öğretmenlerin ve okul personelinin ruhsal,  bedensel ve sosyal açıdan tam bir iyilik halinde olmalarını hedefler</a:t>
            </a:r>
            <a:endParaRPr lang="tr-TR" sz="4000" dirty="0"/>
          </a:p>
        </p:txBody>
      </p:sp>
    </p:spTree>
    <p:extLst>
      <p:ext uri="{BB962C8B-B14F-4D97-AF65-F5344CB8AC3E}">
        <p14:creationId xmlns:p14="http://schemas.microsoft.com/office/powerpoint/2010/main" xmlns="" val="38969818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9229" y="212271"/>
            <a:ext cx="10994571" cy="5964692"/>
          </a:xfrm>
        </p:spPr>
        <p:txBody>
          <a:bodyPr>
            <a:noAutofit/>
          </a:bodyPr>
          <a:lstStyle/>
          <a:p>
            <a:r>
              <a:rPr lang="tr-TR" sz="4000" dirty="0" smtClean="0"/>
              <a:t>Dezenfektan maddeler enfeksiyon oluşturabilecek patojen mikroorganizmaların tahrip edilmesi için kullanılan kimyasal maddelerdir. </a:t>
            </a:r>
          </a:p>
          <a:p>
            <a:r>
              <a:rPr lang="tr-TR" sz="4000" dirty="0" smtClean="0"/>
              <a:t>Dezenfektan ile </a:t>
            </a:r>
            <a:r>
              <a:rPr lang="tr-TR" sz="4000" dirty="0" err="1" smtClean="0"/>
              <a:t>sanitizer</a:t>
            </a:r>
            <a:r>
              <a:rPr lang="tr-TR" sz="4000" dirty="0" smtClean="0"/>
              <a:t> arasındaki en önemli fark seyreltme sırasında karşımıza çıkmaktadır. Konsantre olan dezenfektan maddelerin patojenleri öldürme olasılıkları çok daha yüksektir.</a:t>
            </a:r>
          </a:p>
          <a:p>
            <a:endParaRPr lang="tr-TR" sz="40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30</a:t>
            </a:fld>
            <a:endParaRPr lang="tr-TR" dirty="0"/>
          </a:p>
        </p:txBody>
      </p:sp>
    </p:spTree>
    <p:extLst>
      <p:ext uri="{BB962C8B-B14F-4D97-AF65-F5344CB8AC3E}">
        <p14:creationId xmlns:p14="http://schemas.microsoft.com/office/powerpoint/2010/main" xmlns="" val="3122586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smtClean="0"/>
              <a:t>11 </a:t>
            </a:r>
            <a:r>
              <a:rPr lang="tr-TR" dirty="0" err="1"/>
              <a:t>March</a:t>
            </a:r>
            <a:r>
              <a:rPr lang="tr-TR" dirty="0"/>
              <a:t> </a:t>
            </a:r>
            <a:r>
              <a:rPr lang="tr-TR" dirty="0" smtClean="0"/>
              <a:t>2020</a:t>
            </a:r>
            <a:endParaRPr lang="tr-TR" dirty="0"/>
          </a:p>
          <a:p>
            <a:r>
              <a:rPr lang="tr-TR" dirty="0" err="1"/>
              <a:t>In</a:t>
            </a:r>
            <a:r>
              <a:rPr lang="tr-TR" dirty="0"/>
              <a:t> </a:t>
            </a:r>
            <a:r>
              <a:rPr lang="tr-TR" dirty="0" err="1"/>
              <a:t>the</a:t>
            </a:r>
            <a:r>
              <a:rPr lang="tr-TR" dirty="0"/>
              <a:t> </a:t>
            </a:r>
            <a:r>
              <a:rPr lang="tr-TR" dirty="0" err="1"/>
              <a:t>past</a:t>
            </a:r>
            <a:r>
              <a:rPr lang="tr-TR" dirty="0"/>
              <a:t> </a:t>
            </a:r>
            <a:r>
              <a:rPr lang="tr-TR" dirty="0" err="1"/>
              <a:t>two</a:t>
            </a:r>
            <a:r>
              <a:rPr lang="tr-TR" dirty="0"/>
              <a:t> </a:t>
            </a:r>
            <a:r>
              <a:rPr lang="tr-TR" dirty="0" err="1"/>
              <a:t>weeks</a:t>
            </a:r>
            <a:r>
              <a:rPr lang="tr-TR" dirty="0"/>
              <a:t>, </a:t>
            </a:r>
            <a:r>
              <a:rPr lang="tr-TR" dirty="0" err="1"/>
              <a:t>the</a:t>
            </a:r>
            <a:r>
              <a:rPr lang="tr-TR" dirty="0"/>
              <a:t> </a:t>
            </a:r>
            <a:r>
              <a:rPr lang="tr-TR" dirty="0" err="1"/>
              <a:t>number</a:t>
            </a:r>
            <a:r>
              <a:rPr lang="tr-TR" dirty="0"/>
              <a:t> of </a:t>
            </a:r>
            <a:r>
              <a:rPr lang="tr-TR" dirty="0" err="1"/>
              <a:t>cases</a:t>
            </a:r>
            <a:r>
              <a:rPr lang="tr-TR" dirty="0"/>
              <a:t> of COVID-19 </a:t>
            </a:r>
            <a:r>
              <a:rPr lang="tr-TR" dirty="0" err="1"/>
              <a:t>outside</a:t>
            </a:r>
            <a:r>
              <a:rPr lang="tr-TR" dirty="0"/>
              <a:t> </a:t>
            </a:r>
            <a:r>
              <a:rPr lang="tr-TR" dirty="0" err="1"/>
              <a:t>China</a:t>
            </a:r>
            <a:r>
              <a:rPr lang="tr-TR" dirty="0"/>
              <a:t> has </a:t>
            </a:r>
            <a:r>
              <a:rPr lang="tr-TR" dirty="0" err="1"/>
              <a:t>increased</a:t>
            </a:r>
            <a:r>
              <a:rPr lang="tr-TR" dirty="0"/>
              <a:t> 13-fold, </a:t>
            </a:r>
            <a:r>
              <a:rPr lang="tr-TR" dirty="0" err="1"/>
              <a:t>and</a:t>
            </a:r>
            <a:r>
              <a:rPr lang="tr-TR" dirty="0"/>
              <a:t> </a:t>
            </a:r>
            <a:r>
              <a:rPr lang="tr-TR" dirty="0" err="1"/>
              <a:t>the</a:t>
            </a:r>
            <a:r>
              <a:rPr lang="tr-TR" dirty="0"/>
              <a:t> </a:t>
            </a:r>
            <a:r>
              <a:rPr lang="tr-TR" dirty="0" err="1"/>
              <a:t>number</a:t>
            </a:r>
            <a:r>
              <a:rPr lang="tr-TR" dirty="0"/>
              <a:t> of </a:t>
            </a:r>
            <a:r>
              <a:rPr lang="tr-TR" dirty="0" err="1"/>
              <a:t>affected</a:t>
            </a:r>
            <a:r>
              <a:rPr lang="tr-TR" dirty="0"/>
              <a:t> </a:t>
            </a:r>
            <a:r>
              <a:rPr lang="tr-TR" dirty="0" err="1"/>
              <a:t>countries</a:t>
            </a:r>
            <a:r>
              <a:rPr lang="tr-TR" dirty="0"/>
              <a:t> has </a:t>
            </a:r>
            <a:r>
              <a:rPr lang="tr-TR" dirty="0" err="1"/>
              <a:t>tripled</a:t>
            </a:r>
            <a:r>
              <a:rPr lang="tr-TR" dirty="0"/>
              <a:t>.  </a:t>
            </a:r>
          </a:p>
          <a:p>
            <a:r>
              <a:rPr lang="tr-TR" dirty="0" err="1"/>
              <a:t>There</a:t>
            </a:r>
            <a:r>
              <a:rPr lang="tr-TR" dirty="0"/>
              <a:t> </a:t>
            </a:r>
            <a:r>
              <a:rPr lang="tr-TR" dirty="0" err="1"/>
              <a:t>are</a:t>
            </a:r>
            <a:r>
              <a:rPr lang="tr-TR" dirty="0"/>
              <a:t> </a:t>
            </a:r>
            <a:r>
              <a:rPr lang="tr-TR" dirty="0" err="1"/>
              <a:t>now</a:t>
            </a:r>
            <a:r>
              <a:rPr lang="tr-TR" dirty="0"/>
              <a:t> </a:t>
            </a:r>
            <a:r>
              <a:rPr lang="tr-TR" dirty="0" err="1"/>
              <a:t>more</a:t>
            </a:r>
            <a:r>
              <a:rPr lang="tr-TR" dirty="0"/>
              <a:t> </a:t>
            </a:r>
            <a:r>
              <a:rPr lang="tr-TR" dirty="0" err="1"/>
              <a:t>than</a:t>
            </a:r>
            <a:r>
              <a:rPr lang="tr-TR" dirty="0"/>
              <a:t> 118,000 </a:t>
            </a:r>
            <a:r>
              <a:rPr lang="tr-TR" dirty="0" err="1"/>
              <a:t>cases</a:t>
            </a:r>
            <a:r>
              <a:rPr lang="tr-TR" dirty="0"/>
              <a:t> in 114 </a:t>
            </a:r>
            <a:r>
              <a:rPr lang="tr-TR" dirty="0" err="1"/>
              <a:t>countries</a:t>
            </a:r>
            <a:r>
              <a:rPr lang="tr-TR" dirty="0"/>
              <a:t>, </a:t>
            </a:r>
            <a:r>
              <a:rPr lang="tr-TR" dirty="0" err="1"/>
              <a:t>and</a:t>
            </a:r>
            <a:r>
              <a:rPr lang="tr-TR" dirty="0"/>
              <a:t> 4,291 </a:t>
            </a:r>
            <a:r>
              <a:rPr lang="tr-TR" dirty="0" err="1"/>
              <a:t>people</a:t>
            </a:r>
            <a:r>
              <a:rPr lang="tr-TR" dirty="0"/>
              <a:t> </a:t>
            </a:r>
            <a:r>
              <a:rPr lang="tr-TR" dirty="0" err="1"/>
              <a:t>have</a:t>
            </a:r>
            <a:r>
              <a:rPr lang="tr-TR" dirty="0"/>
              <a:t> </a:t>
            </a:r>
            <a:r>
              <a:rPr lang="tr-TR" dirty="0" err="1"/>
              <a:t>lost</a:t>
            </a:r>
            <a:r>
              <a:rPr lang="tr-TR" dirty="0"/>
              <a:t> </a:t>
            </a:r>
            <a:r>
              <a:rPr lang="tr-TR" dirty="0" err="1"/>
              <a:t>their</a:t>
            </a:r>
            <a:r>
              <a:rPr lang="tr-TR" dirty="0"/>
              <a:t> </a:t>
            </a:r>
            <a:r>
              <a:rPr lang="tr-TR" dirty="0" err="1"/>
              <a:t>lives</a:t>
            </a:r>
            <a:r>
              <a:rPr lang="tr-TR" dirty="0"/>
              <a:t>. </a:t>
            </a:r>
          </a:p>
          <a:p>
            <a:r>
              <a:rPr lang="tr-TR" dirty="0" err="1"/>
              <a:t>Thousands</a:t>
            </a:r>
            <a:r>
              <a:rPr lang="tr-TR" dirty="0"/>
              <a:t> </a:t>
            </a:r>
            <a:r>
              <a:rPr lang="tr-TR" dirty="0" err="1"/>
              <a:t>more</a:t>
            </a:r>
            <a:r>
              <a:rPr lang="tr-TR" dirty="0"/>
              <a:t> </a:t>
            </a:r>
            <a:r>
              <a:rPr lang="tr-TR" dirty="0" err="1"/>
              <a:t>are</a:t>
            </a:r>
            <a:r>
              <a:rPr lang="tr-TR" dirty="0"/>
              <a:t> </a:t>
            </a:r>
            <a:r>
              <a:rPr lang="tr-TR" dirty="0" err="1"/>
              <a:t>fighting</a:t>
            </a:r>
            <a:r>
              <a:rPr lang="tr-TR" dirty="0"/>
              <a:t> </a:t>
            </a:r>
            <a:r>
              <a:rPr lang="tr-TR" dirty="0" err="1"/>
              <a:t>for</a:t>
            </a:r>
            <a:r>
              <a:rPr lang="tr-TR" dirty="0"/>
              <a:t> </a:t>
            </a:r>
            <a:r>
              <a:rPr lang="tr-TR" dirty="0" err="1"/>
              <a:t>their</a:t>
            </a:r>
            <a:r>
              <a:rPr lang="tr-TR" dirty="0"/>
              <a:t> </a:t>
            </a:r>
            <a:r>
              <a:rPr lang="tr-TR" dirty="0" err="1"/>
              <a:t>lives</a:t>
            </a:r>
            <a:r>
              <a:rPr lang="tr-TR" dirty="0"/>
              <a:t> in </a:t>
            </a:r>
            <a:r>
              <a:rPr lang="tr-TR" dirty="0" err="1"/>
              <a:t>hospitals</a:t>
            </a:r>
            <a:r>
              <a:rPr lang="tr-TR" dirty="0"/>
              <a:t>.</a:t>
            </a:r>
            <a:br>
              <a:rPr lang="tr-TR" dirty="0"/>
            </a:br>
            <a:endParaRPr lang="tr-TR" dirty="0"/>
          </a:p>
          <a:p>
            <a:r>
              <a:rPr lang="tr-TR" dirty="0" err="1"/>
              <a:t>In</a:t>
            </a:r>
            <a:r>
              <a:rPr lang="tr-TR" dirty="0"/>
              <a:t> </a:t>
            </a:r>
            <a:r>
              <a:rPr lang="tr-TR" dirty="0" err="1"/>
              <a:t>the</a:t>
            </a:r>
            <a:r>
              <a:rPr lang="tr-TR" dirty="0"/>
              <a:t> </a:t>
            </a:r>
            <a:r>
              <a:rPr lang="tr-TR" dirty="0" err="1"/>
              <a:t>days</a:t>
            </a:r>
            <a:r>
              <a:rPr lang="tr-TR" dirty="0"/>
              <a:t> </a:t>
            </a:r>
            <a:r>
              <a:rPr lang="tr-TR" dirty="0" err="1"/>
              <a:t>and</a:t>
            </a:r>
            <a:r>
              <a:rPr lang="tr-TR" dirty="0"/>
              <a:t> </a:t>
            </a:r>
            <a:r>
              <a:rPr lang="tr-TR" dirty="0" err="1"/>
              <a:t>weeks</a:t>
            </a:r>
            <a:r>
              <a:rPr lang="tr-TR" dirty="0"/>
              <a:t> </a:t>
            </a:r>
            <a:r>
              <a:rPr lang="tr-TR" dirty="0" err="1"/>
              <a:t>ahead</a:t>
            </a:r>
            <a:r>
              <a:rPr lang="tr-TR" dirty="0"/>
              <a:t>, </a:t>
            </a:r>
            <a:r>
              <a:rPr lang="tr-TR" dirty="0" err="1"/>
              <a:t>we</a:t>
            </a:r>
            <a:r>
              <a:rPr lang="tr-TR" dirty="0"/>
              <a:t> </a:t>
            </a:r>
            <a:r>
              <a:rPr lang="tr-TR" dirty="0" err="1"/>
              <a:t>expect</a:t>
            </a:r>
            <a:r>
              <a:rPr lang="tr-TR" dirty="0"/>
              <a:t> </a:t>
            </a:r>
            <a:r>
              <a:rPr lang="tr-TR" dirty="0" err="1"/>
              <a:t>to</a:t>
            </a:r>
            <a:r>
              <a:rPr lang="tr-TR" dirty="0"/>
              <a:t> </a:t>
            </a:r>
            <a:r>
              <a:rPr lang="tr-TR" dirty="0" err="1"/>
              <a:t>see</a:t>
            </a:r>
            <a:r>
              <a:rPr lang="tr-TR" dirty="0"/>
              <a:t> </a:t>
            </a:r>
            <a:r>
              <a:rPr lang="tr-TR" dirty="0" err="1"/>
              <a:t>the</a:t>
            </a:r>
            <a:r>
              <a:rPr lang="tr-TR" dirty="0"/>
              <a:t> </a:t>
            </a:r>
            <a:r>
              <a:rPr lang="tr-TR" dirty="0" err="1"/>
              <a:t>number</a:t>
            </a:r>
            <a:r>
              <a:rPr lang="tr-TR" dirty="0"/>
              <a:t> of </a:t>
            </a:r>
            <a:r>
              <a:rPr lang="tr-TR" dirty="0" err="1"/>
              <a:t>cases</a:t>
            </a:r>
            <a:r>
              <a:rPr lang="tr-TR" dirty="0"/>
              <a:t>, </a:t>
            </a:r>
            <a:r>
              <a:rPr lang="tr-TR" dirty="0" err="1"/>
              <a:t>the</a:t>
            </a:r>
            <a:r>
              <a:rPr lang="tr-TR" dirty="0"/>
              <a:t> </a:t>
            </a:r>
            <a:r>
              <a:rPr lang="tr-TR" dirty="0" err="1"/>
              <a:t>number</a:t>
            </a:r>
            <a:r>
              <a:rPr lang="tr-TR" dirty="0"/>
              <a:t> of </a:t>
            </a:r>
            <a:r>
              <a:rPr lang="tr-TR" dirty="0" err="1"/>
              <a:t>deaths</a:t>
            </a:r>
            <a:r>
              <a:rPr lang="tr-TR" dirty="0"/>
              <a:t>, </a:t>
            </a:r>
            <a:r>
              <a:rPr lang="tr-TR" dirty="0" err="1"/>
              <a:t>and</a:t>
            </a:r>
            <a:r>
              <a:rPr lang="tr-TR" dirty="0"/>
              <a:t> </a:t>
            </a:r>
            <a:r>
              <a:rPr lang="tr-TR" dirty="0" err="1"/>
              <a:t>the</a:t>
            </a:r>
            <a:r>
              <a:rPr lang="tr-TR" dirty="0"/>
              <a:t> </a:t>
            </a:r>
            <a:r>
              <a:rPr lang="tr-TR" dirty="0" err="1"/>
              <a:t>number</a:t>
            </a:r>
            <a:r>
              <a:rPr lang="tr-TR" dirty="0"/>
              <a:t> of </a:t>
            </a:r>
            <a:r>
              <a:rPr lang="tr-TR" dirty="0" err="1"/>
              <a:t>affected</a:t>
            </a:r>
            <a:r>
              <a:rPr lang="tr-TR" dirty="0"/>
              <a:t> </a:t>
            </a:r>
            <a:r>
              <a:rPr lang="tr-TR" dirty="0" err="1"/>
              <a:t>countries</a:t>
            </a:r>
            <a:r>
              <a:rPr lang="tr-TR" dirty="0"/>
              <a:t> </a:t>
            </a:r>
            <a:r>
              <a:rPr lang="tr-TR" dirty="0" err="1"/>
              <a:t>climb</a:t>
            </a:r>
            <a:r>
              <a:rPr lang="tr-TR" dirty="0"/>
              <a:t> </a:t>
            </a:r>
            <a:r>
              <a:rPr lang="tr-TR" dirty="0" err="1"/>
              <a:t>even</a:t>
            </a:r>
            <a:r>
              <a:rPr lang="tr-TR" dirty="0"/>
              <a:t> </a:t>
            </a:r>
            <a:r>
              <a:rPr lang="tr-TR" dirty="0" err="1"/>
              <a:t>higher</a:t>
            </a:r>
            <a:r>
              <a:rPr lang="tr-TR" dirty="0"/>
              <a:t>.</a:t>
            </a:r>
          </a:p>
          <a:p>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31</a:t>
            </a:fld>
            <a:endParaRPr lang="tr-TR" dirty="0"/>
          </a:p>
        </p:txBody>
      </p:sp>
    </p:spTree>
    <p:extLst>
      <p:ext uri="{BB962C8B-B14F-4D97-AF65-F5344CB8AC3E}">
        <p14:creationId xmlns:p14="http://schemas.microsoft.com/office/powerpoint/2010/main" xmlns="" val="2959719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KATI SABUN</a:t>
            </a:r>
            <a:endParaRPr lang="tr-TR" dirty="0"/>
          </a:p>
        </p:txBody>
      </p:sp>
      <p:sp>
        <p:nvSpPr>
          <p:cNvPr id="3" name="İçerik Yer Tutucusu 2"/>
          <p:cNvSpPr>
            <a:spLocks noGrp="1"/>
          </p:cNvSpPr>
          <p:nvPr>
            <p:ph idx="1"/>
          </p:nvPr>
        </p:nvSpPr>
        <p:spPr/>
        <p:txBody>
          <a:bodyPr/>
          <a:lstStyle/>
          <a:p>
            <a:r>
              <a:rPr lang="tr-TR" dirty="0"/>
              <a:t>Uzmanlar iki üç kişilik bir ailenin evde katı sabun kullanmasının çok fazla risk taşımadığını belirtiyor. </a:t>
            </a:r>
            <a:endParaRPr lang="tr-TR" dirty="0" smtClean="0"/>
          </a:p>
          <a:p>
            <a:r>
              <a:rPr lang="tr-TR" dirty="0" smtClean="0"/>
              <a:t>Ellerin </a:t>
            </a:r>
            <a:r>
              <a:rPr lang="tr-TR" dirty="0"/>
              <a:t>yıkanması sonrası katı sabunun yüzeyinde kalan bakterilerden, sabunun üzerinde kalan köpüğünü su ile temizleyerek kurtulmak mümkün ve kolay, ancak özellikle bakteri alış verişinin çok yoğun olduğu hastane, okul, restoran, plaj, AVM gibi alanların tuvaletlerinde katı sabun kullanımından kaçınmak gerekiyor</a:t>
            </a:r>
          </a:p>
        </p:txBody>
      </p:sp>
      <p:sp>
        <p:nvSpPr>
          <p:cNvPr id="4" name="Slayt Numarası Yer Tutucusu 3"/>
          <p:cNvSpPr>
            <a:spLocks noGrp="1"/>
          </p:cNvSpPr>
          <p:nvPr>
            <p:ph type="sldNum" sz="quarter" idx="12"/>
          </p:nvPr>
        </p:nvSpPr>
        <p:spPr/>
        <p:txBody>
          <a:bodyPr/>
          <a:lstStyle/>
          <a:p>
            <a:fld id="{1EDBCF86-4C6C-45BD-AB90-9F5A9BF58ABB}" type="slidenum">
              <a:rPr lang="tr-TR" smtClean="0"/>
              <a:pPr/>
              <a:t>32</a:t>
            </a:fld>
            <a:endParaRPr lang="tr-TR" dirty="0"/>
          </a:p>
        </p:txBody>
      </p:sp>
    </p:spTree>
    <p:extLst>
      <p:ext uri="{BB962C8B-B14F-4D97-AF65-F5344CB8AC3E}">
        <p14:creationId xmlns:p14="http://schemas.microsoft.com/office/powerpoint/2010/main" xmlns="" val="15858206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SIVI SABUN</a:t>
            </a:r>
            <a:endParaRPr lang="tr-TR" dirty="0"/>
          </a:p>
        </p:txBody>
      </p:sp>
      <p:sp>
        <p:nvSpPr>
          <p:cNvPr id="3" name="İçerik Yer Tutucusu 2"/>
          <p:cNvSpPr>
            <a:spLocks noGrp="1"/>
          </p:cNvSpPr>
          <p:nvPr>
            <p:ph idx="1"/>
          </p:nvPr>
        </p:nvSpPr>
        <p:spPr/>
        <p:txBody>
          <a:bodyPr>
            <a:normAutofit/>
          </a:bodyPr>
          <a:lstStyle/>
          <a:p>
            <a:pPr fontAlgn="base"/>
            <a:r>
              <a:rPr lang="tr-TR" dirty="0"/>
              <a:t>Sıvı sabunlar oksijenle temas ettikçe bulundukları kapta bakteri üretmeye başlıyor. Dolayısıyla sıvı sabun kaplarını yeniden doldurmadan önce iyice yıkayıp temizlemek ve bir sıvı sabunu kabında çok uzun süre bekletmeden tüketmek gerekiyor.</a:t>
            </a:r>
          </a:p>
          <a:p>
            <a:pPr fontAlgn="base"/>
            <a:r>
              <a:rPr lang="tr-TR" dirty="0"/>
              <a:t>Sıvı sabunlarla ilgili bilinmesi gereken bir diğer konu ise sıvı sabunun aslında katı sabunun sıvılaştırılmış hali olmadığı. Sıvı sabun, kimyasal yağ asitlerine köpürücü maddeler ve bozulmasın diye </a:t>
            </a:r>
            <a:r>
              <a:rPr lang="tr-TR" dirty="0" err="1"/>
              <a:t>antibakteriyel</a:t>
            </a:r>
            <a:r>
              <a:rPr lang="tr-TR" dirty="0"/>
              <a:t> kimyasallar ile karıştırılarak üretiliyor. Dolayısıyla uzun süreli kullanımda sıvı sabunlar cilt kuruması ve cilt çatlaklarına yol açabiliyor. Ayrıca Ege Üniversitesi’nde yapılan bir araştırmada açık yaralara temas eden sıvı sabunun cilt kanseri riskini artırdığı belirtiliyor.</a:t>
            </a:r>
          </a:p>
          <a:p>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33</a:t>
            </a:fld>
            <a:endParaRPr lang="tr-TR" dirty="0"/>
          </a:p>
        </p:txBody>
      </p:sp>
    </p:spTree>
    <p:extLst>
      <p:ext uri="{BB962C8B-B14F-4D97-AF65-F5344CB8AC3E}">
        <p14:creationId xmlns:p14="http://schemas.microsoft.com/office/powerpoint/2010/main" xmlns="" val="2032067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ANTİ BAKTERİYEL SABUN</a:t>
            </a:r>
            <a:endParaRPr lang="tr-TR" dirty="0"/>
          </a:p>
        </p:txBody>
      </p:sp>
      <p:sp>
        <p:nvSpPr>
          <p:cNvPr id="3" name="İçerik Yer Tutucusu 2"/>
          <p:cNvSpPr>
            <a:spLocks noGrp="1"/>
          </p:cNvSpPr>
          <p:nvPr>
            <p:ph idx="1"/>
          </p:nvPr>
        </p:nvSpPr>
        <p:spPr/>
        <p:txBody>
          <a:bodyPr/>
          <a:lstStyle/>
          <a:p>
            <a:pPr fontAlgn="base"/>
            <a:r>
              <a:rPr lang="tr-TR" dirty="0" smtClean="0"/>
              <a:t>yapılan </a:t>
            </a:r>
            <a:r>
              <a:rPr lang="tr-TR" dirty="0"/>
              <a:t>deneyler </a:t>
            </a:r>
            <a:r>
              <a:rPr lang="tr-TR" dirty="0" err="1"/>
              <a:t>antibakteriyel</a:t>
            </a:r>
            <a:r>
              <a:rPr lang="tr-TR" dirty="0"/>
              <a:t> sabunların sık kullanımından dolayı kişilerde </a:t>
            </a:r>
            <a:r>
              <a:rPr lang="tr-TR" dirty="0" err="1"/>
              <a:t>hormonal</a:t>
            </a:r>
            <a:r>
              <a:rPr lang="tr-TR" dirty="0"/>
              <a:t> sağlık sorunlarına ve uzun vadede kansere yol açtığını gösteriyor.</a:t>
            </a:r>
          </a:p>
          <a:p>
            <a:pPr fontAlgn="base"/>
            <a:r>
              <a:rPr lang="tr-TR" dirty="0" err="1"/>
              <a:t>Triclosan</a:t>
            </a:r>
            <a:r>
              <a:rPr lang="tr-TR" dirty="0"/>
              <a:t> adı verilen ve bakterileri öldürme amacıyla </a:t>
            </a:r>
            <a:r>
              <a:rPr lang="tr-TR" dirty="0" err="1"/>
              <a:t>antibakteriyel</a:t>
            </a:r>
            <a:r>
              <a:rPr lang="tr-TR" dirty="0"/>
              <a:t> sabunlara konulan madde cilt kuruluğu, kaşıntı ve egzamaya yol açabiliyor. </a:t>
            </a:r>
            <a:r>
              <a:rPr lang="tr-TR" dirty="0" err="1"/>
              <a:t>Triclosan</a:t>
            </a:r>
            <a:r>
              <a:rPr lang="tr-TR" dirty="0"/>
              <a:t> ayrıca vücuttaki guatr hormonunun yerini alarak tiroit bezinde sorunlara sebep olabiliyor.</a:t>
            </a:r>
          </a:p>
          <a:p>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34</a:t>
            </a:fld>
            <a:endParaRPr lang="tr-TR" dirty="0"/>
          </a:p>
        </p:txBody>
      </p:sp>
    </p:spTree>
    <p:extLst>
      <p:ext uri="{BB962C8B-B14F-4D97-AF65-F5344CB8AC3E}">
        <p14:creationId xmlns:p14="http://schemas.microsoft.com/office/powerpoint/2010/main" xmlns="" val="331044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EL YIKAMA</a:t>
            </a:r>
            <a:endParaRPr lang="tr-TR" dirty="0"/>
          </a:p>
        </p:txBody>
      </p:sp>
      <p:sp>
        <p:nvSpPr>
          <p:cNvPr id="3" name="İçerik Yer Tutucusu 2"/>
          <p:cNvSpPr>
            <a:spLocks noGrp="1"/>
          </p:cNvSpPr>
          <p:nvPr>
            <p:ph idx="1"/>
          </p:nvPr>
        </p:nvSpPr>
        <p:spPr/>
        <p:txBody>
          <a:bodyPr/>
          <a:lstStyle/>
          <a:p>
            <a:pPr marL="0" indent="0">
              <a:buNone/>
            </a:pPr>
            <a:endParaRPr lang="tr-TR"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35</a:t>
            </a:fld>
            <a:endParaRPr lang="tr-TR" dirty="0"/>
          </a:p>
        </p:txBody>
      </p:sp>
    </p:spTree>
    <p:extLst>
      <p:ext uri="{BB962C8B-B14F-4D97-AF65-F5344CB8AC3E}">
        <p14:creationId xmlns:p14="http://schemas.microsoft.com/office/powerpoint/2010/main" xmlns="" val="38664180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1EDBCF86-4C6C-45BD-AB90-9F5A9BF58ABB}" type="slidenum">
              <a:rPr lang="tr-TR" smtClean="0"/>
              <a:pPr/>
              <a:t>36</a:t>
            </a:fld>
            <a:endParaRPr lang="tr-TR" dirty="0"/>
          </a:p>
        </p:txBody>
      </p:sp>
      <p:pic>
        <p:nvPicPr>
          <p:cNvPr id="2051" name="Picture 3"/>
          <p:cNvPicPr>
            <a:picLocks noChangeAspect="1" noChangeArrowheads="1"/>
          </p:cNvPicPr>
          <p:nvPr/>
        </p:nvPicPr>
        <p:blipFill>
          <a:blip r:embed="rId2"/>
          <a:srcRect/>
          <a:stretch>
            <a:fillRect/>
          </a:stretch>
        </p:blipFill>
        <p:spPr bwMode="auto">
          <a:xfrm>
            <a:off x="1" y="0"/>
            <a:ext cx="12192000" cy="6858000"/>
          </a:xfrm>
          <a:prstGeom prst="rect">
            <a:avLst/>
          </a:prstGeom>
          <a:noFill/>
          <a:ln w="9525">
            <a:noFill/>
            <a:miter lim="800000"/>
            <a:headEnd/>
            <a:tailEnd/>
          </a:ln>
          <a:effectLst/>
        </p:spPr>
      </p:pic>
    </p:spTree>
    <p:extLst>
      <p:ext uri="{BB962C8B-B14F-4D97-AF65-F5344CB8AC3E}">
        <p14:creationId xmlns:p14="http://schemas.microsoft.com/office/powerpoint/2010/main" xmlns="" val="173160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442357" y="2967492"/>
            <a:ext cx="9144000" cy="2387600"/>
          </a:xfrm>
        </p:spPr>
        <p:txBody>
          <a:bodyPr>
            <a:noAutofit/>
          </a:bodyPr>
          <a:lstStyle/>
          <a:p>
            <a:r>
              <a:rPr lang="tr-TR" sz="4800" dirty="0" smtClean="0">
                <a:latin typeface="Arial" panose="020B0604020202020204" pitchFamily="34" charset="0"/>
                <a:cs typeface="Arial" panose="020B0604020202020204" pitchFamily="34" charset="0"/>
              </a:rPr>
              <a:t>Türkiye’de okul sağlığı ile ilgili uygulamalardan</a:t>
            </a:r>
            <a:br>
              <a:rPr lang="tr-TR" sz="4800" dirty="0" smtClean="0">
                <a:latin typeface="Arial" panose="020B0604020202020204" pitchFamily="34" charset="0"/>
                <a:cs typeface="Arial" panose="020B0604020202020204" pitchFamily="34" charset="0"/>
              </a:rPr>
            </a:br>
            <a:r>
              <a:rPr lang="tr-TR" sz="4800" dirty="0" smtClean="0">
                <a:latin typeface="Arial" panose="020B0604020202020204" pitchFamily="34" charset="0"/>
                <a:cs typeface="Arial" panose="020B0604020202020204" pitchFamily="34" charset="0"/>
              </a:rPr>
              <a:t> </a:t>
            </a:r>
            <a:r>
              <a:rPr lang="tr-TR" sz="4800" dirty="0" smtClean="0">
                <a:solidFill>
                  <a:srgbClr val="FF0000"/>
                </a:solidFill>
                <a:latin typeface="Arial" panose="020B0604020202020204" pitchFamily="34" charset="0"/>
                <a:cs typeface="Arial" panose="020B0604020202020204" pitchFamily="34" charset="0"/>
              </a:rPr>
              <a:t>Millî Eğitim Bakanlığı </a:t>
            </a:r>
            <a:r>
              <a:rPr lang="tr-TR" sz="4800" dirty="0" smtClean="0">
                <a:latin typeface="Arial" panose="020B0604020202020204" pitchFamily="34" charset="0"/>
                <a:cs typeface="Arial" panose="020B0604020202020204" pitchFamily="34" charset="0"/>
              </a:rPr>
              <a:t>ve</a:t>
            </a:r>
            <a:r>
              <a:rPr lang="tr-TR" sz="4800" dirty="0" smtClean="0">
                <a:solidFill>
                  <a:srgbClr val="FF0000"/>
                </a:solidFill>
                <a:latin typeface="Arial" panose="020B0604020202020204" pitchFamily="34" charset="0"/>
                <a:cs typeface="Arial" panose="020B0604020202020204" pitchFamily="34" charset="0"/>
              </a:rPr>
              <a:t> </a:t>
            </a:r>
            <a:br>
              <a:rPr lang="tr-TR" sz="4800" dirty="0" smtClean="0">
                <a:solidFill>
                  <a:srgbClr val="FF0000"/>
                </a:solidFill>
                <a:latin typeface="Arial" panose="020B0604020202020204" pitchFamily="34" charset="0"/>
                <a:cs typeface="Arial" panose="020B0604020202020204" pitchFamily="34" charset="0"/>
              </a:rPr>
            </a:br>
            <a:r>
              <a:rPr lang="tr-TR" sz="4800" dirty="0" smtClean="0">
                <a:solidFill>
                  <a:srgbClr val="FF0000"/>
                </a:solidFill>
                <a:latin typeface="Arial" panose="020B0604020202020204" pitchFamily="34" charset="0"/>
                <a:cs typeface="Arial" panose="020B0604020202020204" pitchFamily="34" charset="0"/>
              </a:rPr>
              <a:t>Sağlık Bakanlığı</a:t>
            </a:r>
            <a:r>
              <a:rPr lang="tr-TR" sz="4800" dirty="0" smtClean="0">
                <a:latin typeface="Arial" panose="020B0604020202020204" pitchFamily="34" charset="0"/>
                <a:cs typeface="Arial" panose="020B0604020202020204" pitchFamily="34" charset="0"/>
              </a:rPr>
              <a:t> sorumludur.</a:t>
            </a:r>
            <a:r>
              <a:rPr lang="tr-TR" sz="4800" b="1" dirty="0" smtClean="0"/>
              <a:t> </a:t>
            </a:r>
            <a:br>
              <a:rPr lang="tr-TR" sz="4800" b="1" dirty="0" smtClean="0"/>
            </a:br>
            <a:endParaRPr lang="tr-TR" sz="4800" dirty="0"/>
          </a:p>
        </p:txBody>
      </p:sp>
    </p:spTree>
    <p:extLst>
      <p:ext uri="{BB962C8B-B14F-4D97-AF65-F5344CB8AC3E}">
        <p14:creationId xmlns:p14="http://schemas.microsoft.com/office/powerpoint/2010/main" xmlns="" val="5721872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a:xfrm>
            <a:off x="1475014" y="2951163"/>
            <a:ext cx="9144000" cy="2387600"/>
          </a:xfrm>
        </p:spPr>
        <p:txBody>
          <a:bodyPr>
            <a:normAutofit fontScale="90000"/>
          </a:bodyPr>
          <a:lstStyle/>
          <a:p>
            <a:r>
              <a:rPr lang="en-AU" b="1" dirty="0" err="1" smtClean="0">
                <a:cs typeface="Arial" pitchFamily="34" charset="0"/>
              </a:rPr>
              <a:t>Okul</a:t>
            </a:r>
            <a:r>
              <a:rPr lang="en-AU" b="1" dirty="0" smtClean="0">
                <a:cs typeface="Arial" pitchFamily="34" charset="0"/>
              </a:rPr>
              <a:t> </a:t>
            </a:r>
            <a:r>
              <a:rPr lang="tr-TR" b="1" dirty="0" smtClean="0">
                <a:cs typeface="Arial" pitchFamily="34" charset="0"/>
              </a:rPr>
              <a:t>çağındaki ç</a:t>
            </a:r>
            <a:r>
              <a:rPr lang="en-AU" b="1" dirty="0" err="1" smtClean="0">
                <a:cs typeface="Arial" pitchFamily="34" charset="0"/>
              </a:rPr>
              <a:t>ocukları</a:t>
            </a:r>
            <a:r>
              <a:rPr lang="tr-TR" b="1" dirty="0" smtClean="0">
                <a:cs typeface="Arial" pitchFamily="34" charset="0"/>
              </a:rPr>
              <a:t>n sayısı n</a:t>
            </a:r>
            <a:r>
              <a:rPr lang="en-AU" b="1" dirty="0" err="1" smtClean="0">
                <a:cs typeface="Arial" pitchFamily="34" charset="0"/>
              </a:rPr>
              <a:t>üfusumuzun</a:t>
            </a:r>
            <a:r>
              <a:rPr lang="en-AU" b="1" dirty="0" smtClean="0">
                <a:cs typeface="Arial" pitchFamily="34" charset="0"/>
              </a:rPr>
              <a:t> %2</a:t>
            </a:r>
            <a:r>
              <a:rPr lang="tr-TR" b="1" dirty="0" smtClean="0">
                <a:cs typeface="Arial" pitchFamily="34" charset="0"/>
              </a:rPr>
              <a:t>2</a:t>
            </a:r>
            <a:r>
              <a:rPr lang="en-AU" b="1" dirty="0" smtClean="0">
                <a:cs typeface="Arial" pitchFamily="34" charset="0"/>
              </a:rPr>
              <a:t>’</a:t>
            </a:r>
            <a:r>
              <a:rPr lang="tr-TR" b="1" dirty="0" smtClean="0">
                <a:cs typeface="Arial" pitchFamily="34" charset="0"/>
              </a:rPr>
              <a:t>s</a:t>
            </a:r>
            <a:r>
              <a:rPr lang="en-AU" b="1" dirty="0" err="1" smtClean="0">
                <a:cs typeface="Arial" pitchFamily="34" charset="0"/>
              </a:rPr>
              <a:t>ini</a:t>
            </a:r>
            <a:r>
              <a:rPr lang="en-AU" b="1" dirty="0" smtClean="0">
                <a:cs typeface="Arial" pitchFamily="34" charset="0"/>
              </a:rPr>
              <a:t> </a:t>
            </a:r>
            <a:r>
              <a:rPr lang="tr-TR" b="1" dirty="0" smtClean="0">
                <a:cs typeface="Arial" pitchFamily="34" charset="0"/>
              </a:rPr>
              <a:t>o</a:t>
            </a:r>
            <a:r>
              <a:rPr lang="en-AU" b="1" dirty="0" err="1" smtClean="0">
                <a:cs typeface="Arial" pitchFamily="34" charset="0"/>
              </a:rPr>
              <a:t>luştur</a:t>
            </a:r>
            <a:r>
              <a:rPr lang="tr-TR" b="1" dirty="0" smtClean="0">
                <a:cs typeface="Arial" pitchFamily="34" charset="0"/>
              </a:rPr>
              <a:t>maktadır</a:t>
            </a:r>
            <a:endParaRPr lang="tr-TR" dirty="0"/>
          </a:p>
        </p:txBody>
      </p:sp>
    </p:spTree>
    <p:extLst>
      <p:ext uri="{BB962C8B-B14F-4D97-AF65-F5344CB8AC3E}">
        <p14:creationId xmlns:p14="http://schemas.microsoft.com/office/powerpoint/2010/main" xmlns="" val="2974742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2253568" cy="2102643"/>
          </a:xfrm>
          <a:prstGeom prst="ellipse">
            <a:avLst/>
          </a:prstGeom>
          <a:ln>
            <a:noFill/>
          </a:ln>
          <a:effectLst>
            <a:softEdge rad="127000"/>
          </a:effectLst>
        </p:spPr>
      </p:pic>
      <p:sp>
        <p:nvSpPr>
          <p:cNvPr id="8" name="Unvan 7"/>
          <p:cNvSpPr>
            <a:spLocks noGrp="1"/>
          </p:cNvSpPr>
          <p:nvPr>
            <p:ph type="ctrTitle"/>
          </p:nvPr>
        </p:nvSpPr>
        <p:spPr/>
        <p:txBody>
          <a:bodyPr/>
          <a:lstStyle/>
          <a:p>
            <a:r>
              <a:rPr lang="tr-TR" dirty="0" smtClean="0"/>
              <a:t>Mikro-</a:t>
            </a:r>
            <a:r>
              <a:rPr lang="tr-TR" dirty="0" err="1" smtClean="0"/>
              <a:t>Organisma</a:t>
            </a:r>
            <a:endParaRPr lang="tr-TR" dirty="0"/>
          </a:p>
        </p:txBody>
      </p:sp>
    </p:spTree>
    <p:extLst>
      <p:ext uri="{BB962C8B-B14F-4D97-AF65-F5344CB8AC3E}">
        <p14:creationId xmlns:p14="http://schemas.microsoft.com/office/powerpoint/2010/main" xmlns="" val="2006835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Bakteriler </a:t>
            </a:r>
            <a:endParaRPr lang="tr-TR" dirty="0"/>
          </a:p>
        </p:txBody>
      </p:sp>
      <p:sp>
        <p:nvSpPr>
          <p:cNvPr id="3" name="İçerik Yer Tutucusu 2"/>
          <p:cNvSpPr>
            <a:spLocks noGrp="1"/>
          </p:cNvSpPr>
          <p:nvPr>
            <p:ph idx="1"/>
          </p:nvPr>
        </p:nvSpPr>
        <p:spPr/>
        <p:txBody>
          <a:bodyPr>
            <a:normAutofit fontScale="92500" lnSpcReduction="20000"/>
          </a:bodyPr>
          <a:lstStyle/>
          <a:p>
            <a:r>
              <a:rPr lang="tr-TR" sz="4400" dirty="0" smtClean="0"/>
              <a:t>Az bir yüzdesi hastalık yapma etkisine sahip insan vücudundaki sayısı, vücut hücre sayısının 3 katıdır. Hava ve Su da ki oksijenin büyük bir çoğunluğunu üretirler. Çürüme ve döngüyü sağlarlar. </a:t>
            </a:r>
            <a:r>
              <a:rPr lang="tr-TR" sz="4400" dirty="0" err="1" smtClean="0"/>
              <a:t>Prebiyotik</a:t>
            </a:r>
            <a:r>
              <a:rPr lang="tr-TR" sz="4400" dirty="0" smtClean="0"/>
              <a:t> bakteriler sindirim ve emilimde büyük rol alırlar. </a:t>
            </a:r>
            <a:endParaRPr lang="tr-TR" sz="44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7</a:t>
            </a:fld>
            <a:endParaRPr lang="tr-TR" dirty="0"/>
          </a:p>
        </p:txBody>
      </p:sp>
    </p:spTree>
    <p:extLst>
      <p:ext uri="{BB962C8B-B14F-4D97-AF65-F5344CB8AC3E}">
        <p14:creationId xmlns:p14="http://schemas.microsoft.com/office/powerpoint/2010/main" xmlns="" val="1829722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Bakteriler in %3 lük kısmı ise suçludur</a:t>
            </a:r>
            <a:endParaRPr lang="tr-TR" dirty="0"/>
          </a:p>
        </p:txBody>
      </p:sp>
      <p:sp>
        <p:nvSpPr>
          <p:cNvPr id="3" name="İçerik Yer Tutucusu 2"/>
          <p:cNvSpPr>
            <a:spLocks noGrp="1"/>
          </p:cNvSpPr>
          <p:nvPr>
            <p:ph idx="1"/>
          </p:nvPr>
        </p:nvSpPr>
        <p:spPr/>
        <p:txBody>
          <a:bodyPr>
            <a:normAutofit lnSpcReduction="10000"/>
          </a:bodyPr>
          <a:lstStyle/>
          <a:p>
            <a:r>
              <a:rPr lang="tr-TR" sz="5400" dirty="0" smtClean="0"/>
              <a:t>Kolera</a:t>
            </a:r>
          </a:p>
          <a:p>
            <a:r>
              <a:rPr lang="tr-TR" sz="5400" dirty="0" smtClean="0"/>
              <a:t>Veba </a:t>
            </a:r>
          </a:p>
          <a:p>
            <a:r>
              <a:rPr lang="tr-TR" sz="5400" dirty="0" smtClean="0"/>
              <a:t>Verem (Her yıl 2 milyon kişi ölmektedir WHO)</a:t>
            </a:r>
          </a:p>
          <a:p>
            <a:r>
              <a:rPr lang="tr-TR" sz="5400" dirty="0" err="1" smtClean="0"/>
              <a:t>Vs</a:t>
            </a:r>
            <a:r>
              <a:rPr lang="tr-TR" sz="5400" dirty="0" smtClean="0"/>
              <a:t>…</a:t>
            </a:r>
            <a:endParaRPr lang="tr-TR" sz="5400" dirty="0"/>
          </a:p>
        </p:txBody>
      </p:sp>
      <p:sp>
        <p:nvSpPr>
          <p:cNvPr id="4" name="Slayt Numarası Yer Tutucusu 3"/>
          <p:cNvSpPr>
            <a:spLocks noGrp="1"/>
          </p:cNvSpPr>
          <p:nvPr>
            <p:ph type="sldNum" sz="quarter" idx="12"/>
          </p:nvPr>
        </p:nvSpPr>
        <p:spPr/>
        <p:txBody>
          <a:bodyPr/>
          <a:lstStyle/>
          <a:p>
            <a:fld id="{1EDBCF86-4C6C-45BD-AB90-9F5A9BF58ABB}" type="slidenum">
              <a:rPr lang="tr-TR" smtClean="0"/>
              <a:pPr/>
              <a:t>8</a:t>
            </a:fld>
            <a:endParaRPr lang="tr-TR" dirty="0"/>
          </a:p>
        </p:txBody>
      </p:sp>
    </p:spTree>
    <p:extLst>
      <p:ext uri="{BB962C8B-B14F-4D97-AF65-F5344CB8AC3E}">
        <p14:creationId xmlns:p14="http://schemas.microsoft.com/office/powerpoint/2010/main" xmlns="" val="1609033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sz="4000" dirty="0"/>
              <a:t>Virüs, sadece canlı hücreleri </a:t>
            </a:r>
            <a:r>
              <a:rPr lang="tr-TR" sz="4000" dirty="0" err="1"/>
              <a:t>enfekte</a:t>
            </a:r>
            <a:r>
              <a:rPr lang="tr-TR" sz="4000" dirty="0"/>
              <a:t> edebilen ve böylece </a:t>
            </a:r>
            <a:r>
              <a:rPr lang="tr-TR" sz="4000" dirty="0" err="1"/>
              <a:t>replike</a:t>
            </a:r>
            <a:r>
              <a:rPr lang="tr-TR" sz="4000" dirty="0"/>
              <a:t> olabilen mikroskobik enfeksiyon etkenleri. </a:t>
            </a:r>
            <a:endParaRPr lang="tr-TR" sz="4000" dirty="0" smtClean="0"/>
          </a:p>
          <a:p>
            <a:r>
              <a:rPr lang="tr-TR" sz="4000" dirty="0" smtClean="0"/>
              <a:t>Virüsler</a:t>
            </a:r>
            <a:r>
              <a:rPr lang="tr-TR" sz="4000" dirty="0"/>
              <a:t>: hayvanlardan ve bitkilerden, bakterilerin ve </a:t>
            </a:r>
            <a:r>
              <a:rPr lang="tr-TR" sz="4000" dirty="0" smtClean="0"/>
              <a:t>alglerin de </a:t>
            </a:r>
            <a:r>
              <a:rPr lang="tr-TR" sz="4000" dirty="0"/>
              <a:t>içinde bulunduğu mikroorganizmalara kadar her türlü canlı şekillerine bulaşabilirler</a:t>
            </a:r>
          </a:p>
        </p:txBody>
      </p:sp>
      <p:sp>
        <p:nvSpPr>
          <p:cNvPr id="4" name="Slayt Numarası Yer Tutucusu 3"/>
          <p:cNvSpPr>
            <a:spLocks noGrp="1"/>
          </p:cNvSpPr>
          <p:nvPr>
            <p:ph type="sldNum" sz="quarter" idx="12"/>
          </p:nvPr>
        </p:nvSpPr>
        <p:spPr/>
        <p:txBody>
          <a:bodyPr/>
          <a:lstStyle/>
          <a:p>
            <a:fld id="{1EDBCF86-4C6C-45BD-AB90-9F5A9BF58ABB}" type="slidenum">
              <a:rPr lang="tr-TR" smtClean="0"/>
              <a:pPr/>
              <a:t>9</a:t>
            </a:fld>
            <a:endParaRPr lang="tr-TR" dirty="0"/>
          </a:p>
        </p:txBody>
      </p:sp>
    </p:spTree>
    <p:extLst>
      <p:ext uri="{BB962C8B-B14F-4D97-AF65-F5344CB8AC3E}">
        <p14:creationId xmlns:p14="http://schemas.microsoft.com/office/powerpoint/2010/main" xmlns="" val="41655969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7034</TotalTime>
  <Words>897</Words>
  <Application>Microsoft Office PowerPoint</Application>
  <PresentationFormat>Özel</PresentationFormat>
  <Paragraphs>98</Paragraphs>
  <Slides>36</Slides>
  <Notes>18</Notes>
  <HiddenSlides>0</HiddenSlides>
  <MMClips>0</MMClips>
  <ScaleCrop>false</ScaleCrop>
  <HeadingPairs>
    <vt:vector size="4" baseType="variant">
      <vt:variant>
        <vt:lpstr>Tema</vt:lpstr>
      </vt:variant>
      <vt:variant>
        <vt:i4>2</vt:i4>
      </vt:variant>
      <vt:variant>
        <vt:lpstr>Slayt Başlıkları</vt:lpstr>
      </vt:variant>
      <vt:variant>
        <vt:i4>36</vt:i4>
      </vt:variant>
    </vt:vector>
  </HeadingPairs>
  <TitlesOfParts>
    <vt:vector size="38" baseType="lpstr">
      <vt:lpstr>İyon</vt:lpstr>
      <vt:lpstr>1_İyon</vt:lpstr>
      <vt:lpstr>Slayt 1</vt:lpstr>
      <vt:lpstr>Sunum Planı: 1. Okul Sağlığı Hizmetleri Tanımı 2. Okul Sağlığı Neden Önemli? 3. Mikroorganizmalar ve Özellikleri 4. Bulaşıcı Hastalıklar ile Mücadele 5. WHO Okullar için önerileri    </vt:lpstr>
      <vt:lpstr>Okul sağlığı hizmetleri; Öğrencilerin, öğretmenlerin ve okul personelinin ruhsal,  bedensel ve sosyal açıdan tam bir iyilik halinde olmalarını hedefler</vt:lpstr>
      <vt:lpstr>Türkiye’de okul sağlığı ile ilgili uygulamalardan  Millî Eğitim Bakanlığı ve  Sağlık Bakanlığı sorumludur.  </vt:lpstr>
      <vt:lpstr>Okul çağındaki çocukların sayısı nüfusumuzun %22’sini oluşturmaktadır</vt:lpstr>
      <vt:lpstr>Mikro-Organisma</vt:lpstr>
      <vt:lpstr>Bakteriler </vt:lpstr>
      <vt:lpstr>Bakteriler in %3 lük kısmı ise suçludur</vt:lpstr>
      <vt:lpstr>Slayt 9</vt:lpstr>
      <vt:lpstr>COVİD 2019 </vt:lpstr>
      <vt:lpstr>Slayt 11</vt:lpstr>
      <vt:lpstr>Slayt 12</vt:lpstr>
      <vt:lpstr>Covid-2019</vt:lpstr>
      <vt:lpstr>Slayt 14</vt:lpstr>
      <vt:lpstr>Slayt 15</vt:lpstr>
      <vt:lpstr>Slayt 16</vt:lpstr>
      <vt:lpstr>Slayt 17</vt:lpstr>
      <vt:lpstr>Slayt 18</vt:lpstr>
      <vt:lpstr>31 Aralık 2019 7 Ocak 2020 30 Ocak 2020</vt:lpstr>
      <vt:lpstr>COVID-19: IFRC, UNICEF and WHO issue guidance to protect children and support safe school operations</vt:lpstr>
      <vt:lpstr>Frequently Asked Questions and Answers</vt:lpstr>
      <vt:lpstr>Are children more susceptible to the virus that causes COVID-19 compared with the general population and how can infection be prevented? https://www.cdc.gov/coronavirus/2019-ncov/summary.html#risk-assessment</vt:lpstr>
      <vt:lpstr>No, there is no evidence that children are more susceptible. In fact, most confirmed cases of COVID-19 reported from China have occurred in adults. Infections in children have been reported, including in very young children. From limited information published from past Severe Acute Respiratory Syndrome coronavirus (SARS-CoV) and Middle East respiratory syndrome coronavirus (MERS-CoV) outbreaks, infection among children was relatively uncommon. https://www.cdc.gov/coronavirus/2019-ncov/summary.html#risk-assessment</vt:lpstr>
      <vt:lpstr>Are children at increased risk for severe illness, morbidity, or mortality from COVID-19 infection compared with adults?</vt:lpstr>
      <vt:lpstr>There have been very few reports of the clinical outcomes for children with COVID-19 to date.</vt:lpstr>
      <vt:lpstr>Are there any treatments available for children with COVID-19?</vt:lpstr>
      <vt:lpstr>There are currently no antiviral drugs recommended or licensed by the U.S. Food and Drug Administration for COVID-19.</vt:lpstr>
      <vt:lpstr>including covering coughs, cleaning hands often with soap and water or alcohol-based hand sanitizer…</vt:lpstr>
      <vt:lpstr>Slayt 29</vt:lpstr>
      <vt:lpstr>Slayt 30</vt:lpstr>
      <vt:lpstr>Slayt 31</vt:lpstr>
      <vt:lpstr>KATI SABUN</vt:lpstr>
      <vt:lpstr>SIVI SABUN</vt:lpstr>
      <vt:lpstr>ANTİ BAKTERİYEL SABUN</vt:lpstr>
      <vt:lpstr>EL YIKAMA</vt:lpstr>
      <vt:lpstr>Slayt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Faruk EREN</dc:creator>
  <cp:lastModifiedBy>pc</cp:lastModifiedBy>
  <cp:revision>782</cp:revision>
  <cp:lastPrinted>2018-06-05T14:42:51Z</cp:lastPrinted>
  <dcterms:created xsi:type="dcterms:W3CDTF">2018-02-16T13:33:45Z</dcterms:created>
  <dcterms:modified xsi:type="dcterms:W3CDTF">2020-03-12T09:22:42Z</dcterms:modified>
</cp:coreProperties>
</file>